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+xml" PartName="/ppt/slides/slide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447800"/>
            <a:ext cx="7772400" cy="457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 bright="31000" contrast="-70000"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AC47643-CB4D-4A72-B340-158C28DF9D59}" type="datetimeFigureOut">
              <a:rPr lang="es-ES_tradnl" smtClean="0"/>
              <a:pPr/>
              <a:t>08/05/2009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749EB0-40C4-4E85-AB2C-69AB17CD98F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077200" cy="1673352"/>
          </a:xfrm>
        </p:spPr>
        <p:txBody>
          <a:bodyPr/>
          <a:lstStyle/>
          <a:p>
            <a:r>
              <a:rPr lang="es-ES_tradnl" dirty="0" smtClean="0"/>
              <a:t>BIOESTADISTICA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6800" y="2714620"/>
            <a:ext cx="8077200" cy="1499616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URBINA  GUADARRAMA GILBERTO</a:t>
            </a:r>
          </a:p>
          <a:p>
            <a:endParaRPr lang="es-ES_tradnl" dirty="0" smtClean="0">
              <a:latin typeface="Algerian" pitchFamily="82" charset="0"/>
            </a:endParaRPr>
          </a:p>
          <a:p>
            <a:r>
              <a:rPr lang="es-ES_tradnl" dirty="0" smtClean="0">
                <a:latin typeface="Algerian" pitchFamily="82" charset="0"/>
              </a:rPr>
              <a:t>MORENO CONTRERAS TANGANXOAN ZUANGUA</a:t>
            </a:r>
            <a:endParaRPr lang="es-ES_tradnl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dirty="0" smtClean="0"/>
              <a:t>MEDIDAS DE TENDENCIA CENTRAL</a:t>
            </a:r>
            <a:endParaRPr lang="es-ES_tradnl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s-MX" sz="900" b="1" i="1" smtClean="0">
              <a:solidFill>
                <a:srgbClr val="00206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s-MX" b="1" i="1" smtClean="0">
                <a:solidFill>
                  <a:srgbClr val="B10F64"/>
                </a:solidFill>
              </a:rPr>
              <a:t>MEDIDAS DE TENDENCIA CENTRAL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MX" b="1" i="1" smtClean="0">
              <a:solidFill>
                <a:srgbClr val="00206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s-MX" smtClean="0"/>
              <a:t>	Una de las formas más sencillas y confiables de describir un conjunto de datos o mediciones que pertenecen a una muestra o población es conocer su PROMEDIO O MEDIDA DE TENDENCIA CENTRAL…</a:t>
            </a:r>
          </a:p>
          <a:p>
            <a:pPr algn="ctr" eaLnBrk="1" hangingPunct="1">
              <a:buFont typeface="Wingdings 2" pitchFamily="18" charset="2"/>
              <a:buNone/>
            </a:pPr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198688" y="3143250"/>
            <a:ext cx="666750" cy="4127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2198688" y="3924300"/>
            <a:ext cx="666750" cy="4127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2198688" y="4686300"/>
            <a:ext cx="666750" cy="4127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465388" y="2819400"/>
            <a:ext cx="4419600" cy="237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ts val="6000"/>
              </a:lnSpc>
              <a:tabLst>
                <a:tab pos="381000" algn="l"/>
              </a:tabLst>
              <a:defRPr/>
            </a:pPr>
            <a:r>
              <a:rPr lang="es-ES_tradnl" sz="25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Medida Aritmética</a:t>
            </a:r>
          </a:p>
          <a:p>
            <a:pPr defTabSz="762000">
              <a:lnSpc>
                <a:spcPts val="6000"/>
              </a:lnSpc>
              <a:tabLst>
                <a:tab pos="381000" algn="l"/>
              </a:tabLst>
              <a:defRPr/>
            </a:pPr>
            <a:r>
              <a:rPr lang="es-ES_tradnl" sz="25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Mediana</a:t>
            </a:r>
          </a:p>
          <a:p>
            <a:pPr defTabSz="762000">
              <a:lnSpc>
                <a:spcPts val="6000"/>
              </a:lnSpc>
              <a:tabLst>
                <a:tab pos="381000" algn="l"/>
              </a:tabLst>
              <a:defRPr/>
            </a:pPr>
            <a:r>
              <a:rPr lang="es-ES_tradnl" sz="25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Moda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2051"/>
          <p:cNvSpPr txBox="1">
            <a:spLocks noChangeArrowheads="1"/>
          </p:cNvSpPr>
          <p:nvPr/>
        </p:nvSpPr>
        <p:spPr bwMode="auto">
          <a:xfrm>
            <a:off x="4100513" y="1090613"/>
            <a:ext cx="97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Moda</a:t>
            </a:r>
            <a:endParaRPr lang="es-ES_tradnl" sz="24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36196" name="Rectangle 2052"/>
          <p:cNvSpPr>
            <a:spLocks noChangeArrowheads="1"/>
          </p:cNvSpPr>
          <p:nvPr/>
        </p:nvSpPr>
        <p:spPr bwMode="auto">
          <a:xfrm>
            <a:off x="804863" y="2743200"/>
            <a:ext cx="7543800" cy="13716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7" name="Rectangle 2053"/>
          <p:cNvSpPr>
            <a:spLocks noChangeArrowheads="1"/>
          </p:cNvSpPr>
          <p:nvPr/>
        </p:nvSpPr>
        <p:spPr bwMode="auto">
          <a:xfrm>
            <a:off x="977900" y="2813050"/>
            <a:ext cx="7196138" cy="8442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ts val="3000"/>
              </a:lnSpc>
              <a:tabLst>
                <a:tab pos="381000" algn="l"/>
              </a:tabLst>
            </a:pPr>
            <a:r>
              <a:rPr lang="es-ES_tradnl" sz="2400" dirty="0">
                <a:solidFill>
                  <a:srgbClr val="7030A0"/>
                </a:solidFill>
              </a:rPr>
              <a:t>Es aquel valor que en un conjunto de datos o valores ocurre o se representa con mayor frecuencia.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4057650" y="1090613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Media</a:t>
            </a:r>
            <a:endParaRPr lang="es-ES_tradnl" sz="24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928662" y="1500174"/>
            <a:ext cx="7196138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ts val="3000"/>
              </a:lnSpc>
              <a:tabLst>
                <a:tab pos="381000" algn="l"/>
              </a:tabLst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media aritmética es la medida de tendencia central mas utilizada en la estadística</a:t>
            </a:r>
          </a:p>
          <a:p>
            <a:pPr defTabSz="762000">
              <a:lnSpc>
                <a:spcPts val="3000"/>
              </a:lnSpc>
              <a:tabLst>
                <a:tab pos="381000" algn="l"/>
              </a:tabLst>
              <a:defRPr/>
            </a:pP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762000">
              <a:lnSpc>
                <a:spcPts val="3000"/>
              </a:lnSpc>
              <a:tabLst>
                <a:tab pos="381000" algn="l"/>
              </a:tabLst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le conoce también como “Promedio” de los valores en un grupo.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812800" y="3657600"/>
            <a:ext cx="1639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</a:t>
            </a:r>
          </a:p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= </a:t>
            </a: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Xi / n</a:t>
            </a:r>
            <a:endParaRPr lang="es-ES_tradnl" sz="24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2820988" y="3810000"/>
            <a:ext cx="827087" cy="4889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2820988" y="4402138"/>
            <a:ext cx="827087" cy="4889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2819400" y="5022850"/>
            <a:ext cx="827088" cy="4889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2819400" y="5591175"/>
            <a:ext cx="827088" cy="4889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3357563" y="3733800"/>
            <a:ext cx="65817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l">
              <a:lnSpc>
                <a:spcPct val="190000"/>
              </a:lnSpc>
              <a:buClrTx/>
              <a:buFontTx/>
              <a:buNone/>
              <a:tabLst>
                <a:tab pos="476250" algn="l"/>
              </a:tabLst>
              <a:defRPr/>
            </a:pPr>
            <a:r>
              <a:rPr lang="es-ES_tradnl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Media aritmética</a:t>
            </a:r>
            <a:br>
              <a:rPr lang="es-ES_tradnl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suma de</a:t>
            </a:r>
            <a:br>
              <a:rPr lang="es-ES_tradnl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Cada valor individual del grupo</a:t>
            </a:r>
            <a:br>
              <a:rPr lang="es-ES_tradnl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número de valores individuales en el grupo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3005138" y="3505200"/>
            <a:ext cx="45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</a:t>
            </a:r>
          </a:p>
          <a:p>
            <a:pPr algn="l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3081338" y="439102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</a:t>
            </a:r>
            <a:endParaRPr lang="es-ES_tradnl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2967038" y="50101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Xi</a:t>
            </a:r>
            <a:endParaRPr lang="es-ES_tradnl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3081338" y="56038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n</a:t>
            </a:r>
            <a:endParaRPr lang="es-ES_tradnl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74"/>
          <p:cNvGrpSpPr>
            <a:grpSpLocks/>
          </p:cNvGrpSpPr>
          <p:nvPr/>
        </p:nvGrpSpPr>
        <p:grpSpPr bwMode="auto">
          <a:xfrm>
            <a:off x="1295400" y="1319213"/>
            <a:ext cx="7848600" cy="4624387"/>
            <a:chOff x="528" y="720"/>
            <a:chExt cx="4944" cy="2913"/>
          </a:xfrm>
        </p:grpSpPr>
        <p:sp>
          <p:nvSpPr>
            <p:cNvPr id="135170" name="Rectangle 2050"/>
            <p:cNvSpPr>
              <a:spLocks noChangeArrowheads="1"/>
            </p:cNvSpPr>
            <p:nvPr/>
          </p:nvSpPr>
          <p:spPr bwMode="auto">
            <a:xfrm>
              <a:off x="1296" y="3330"/>
              <a:ext cx="480" cy="28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5171" name="Rectangle 2051"/>
            <p:cNvSpPr>
              <a:spLocks noChangeArrowheads="1"/>
            </p:cNvSpPr>
            <p:nvPr/>
          </p:nvSpPr>
          <p:spPr bwMode="auto">
            <a:xfrm>
              <a:off x="576" y="3330"/>
              <a:ext cx="480" cy="28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3797" name="Rectangle 2052"/>
            <p:cNvSpPr>
              <a:spLocks noChangeArrowheads="1"/>
            </p:cNvSpPr>
            <p:nvPr/>
          </p:nvSpPr>
          <p:spPr bwMode="auto">
            <a:xfrm>
              <a:off x="1344" y="1536"/>
              <a:ext cx="384" cy="1776"/>
            </a:xfrm>
            <a:prstGeom prst="rect">
              <a:avLst/>
            </a:prstGeom>
            <a:solidFill>
              <a:srgbClr val="6699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798" name="Rectangle 2053"/>
            <p:cNvSpPr>
              <a:spLocks noChangeArrowheads="1"/>
            </p:cNvSpPr>
            <p:nvPr/>
          </p:nvSpPr>
          <p:spPr bwMode="auto">
            <a:xfrm>
              <a:off x="624" y="1536"/>
              <a:ext cx="384" cy="1776"/>
            </a:xfrm>
            <a:prstGeom prst="rect">
              <a:avLst/>
            </a:prstGeom>
            <a:solidFill>
              <a:srgbClr val="6699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5176" name="Rectangle 2056"/>
            <p:cNvSpPr>
              <a:spLocks noChangeArrowheads="1"/>
            </p:cNvSpPr>
            <p:nvPr/>
          </p:nvSpPr>
          <p:spPr bwMode="auto">
            <a:xfrm>
              <a:off x="720" y="720"/>
              <a:ext cx="44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defRPr/>
              </a:pPr>
              <a:r>
                <a:rPr lang="es-ES_tradnl" sz="18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Ejemplo: obtener la media de la edad de la siguiente población.</a:t>
              </a:r>
            </a:p>
          </p:txBody>
        </p:sp>
        <p:sp>
          <p:nvSpPr>
            <p:cNvPr id="135177" name="Rectangle 2057"/>
            <p:cNvSpPr>
              <a:spLocks noChangeArrowheads="1"/>
            </p:cNvSpPr>
            <p:nvPr/>
          </p:nvSpPr>
          <p:spPr bwMode="auto">
            <a:xfrm>
              <a:off x="576" y="980"/>
              <a:ext cx="1200" cy="42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5178" name="Rectangle 2058"/>
            <p:cNvSpPr>
              <a:spLocks noChangeArrowheads="1"/>
            </p:cNvSpPr>
            <p:nvPr/>
          </p:nvSpPr>
          <p:spPr bwMode="auto">
            <a:xfrm>
              <a:off x="528" y="980"/>
              <a:ext cx="576" cy="2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No.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2|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Total</a:t>
              </a:r>
              <a:endPara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5180" name="Rectangle 2060"/>
            <p:cNvSpPr>
              <a:spLocks noChangeArrowheads="1"/>
            </p:cNvSpPr>
            <p:nvPr/>
          </p:nvSpPr>
          <p:spPr bwMode="auto">
            <a:xfrm>
              <a:off x="1248" y="980"/>
              <a:ext cx="576" cy="2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edad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24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22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42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37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77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89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85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28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63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477</a:t>
              </a:r>
            </a:p>
          </p:txBody>
        </p:sp>
        <p:sp>
          <p:nvSpPr>
            <p:cNvPr id="135183" name="Rectangle 2063"/>
            <p:cNvSpPr>
              <a:spLocks noChangeArrowheads="1"/>
            </p:cNvSpPr>
            <p:nvPr/>
          </p:nvSpPr>
          <p:spPr bwMode="auto">
            <a:xfrm>
              <a:off x="1872" y="1920"/>
              <a:ext cx="3312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 defTabSz="762000">
                <a:lnSpc>
                  <a:spcPts val="2500"/>
                </a:lnSpc>
                <a:buClrTx/>
                <a:buFontTx/>
                <a:buNone/>
                <a:tabLst>
                  <a:tab pos="2857500" algn="dec"/>
                  <a:tab pos="4095750" algn="dec"/>
                </a:tabLst>
                <a:defRPr/>
              </a:pPr>
              <a:r>
                <a:rPr lang="es-ES_tradnl" sz="18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_</a:t>
              </a:r>
            </a:p>
            <a:p>
              <a:pPr algn="l" defTabSz="762000">
                <a:lnSpc>
                  <a:spcPts val="2500"/>
                </a:lnSpc>
                <a:buClrTx/>
                <a:buFontTx/>
                <a:buNone/>
                <a:tabLst>
                  <a:tab pos="2857500" algn="dec"/>
                  <a:tab pos="4095750" algn="dec"/>
                </a:tabLst>
                <a:defRPr/>
              </a:pPr>
              <a:r>
                <a:rPr lang="es-ES_tradnl" sz="18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X=10+24+22+…28+63   /   10  = 477 / 10  = 47.7</a:t>
              </a: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5192" name="Rectangle 2072"/>
            <p:cNvSpPr>
              <a:spLocks noChangeArrowheads="1"/>
            </p:cNvSpPr>
            <p:nvPr/>
          </p:nvSpPr>
          <p:spPr bwMode="auto">
            <a:xfrm>
              <a:off x="1872" y="2448"/>
              <a:ext cx="576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 defTabSz="762000">
                <a:lnSpc>
                  <a:spcPts val="2500"/>
                </a:lnSpc>
                <a:buClrTx/>
                <a:buFontTx/>
                <a:buNone/>
                <a:tabLst>
                  <a:tab pos="2857500" algn="dec"/>
                  <a:tab pos="4095750" algn="dec"/>
                </a:tabLst>
                <a:defRPr/>
              </a:pPr>
              <a:r>
                <a:rPr lang="es-ES_tradnl" sz="18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_</a:t>
              </a:r>
            </a:p>
            <a:p>
              <a:pPr algn="l" defTabSz="762000">
                <a:lnSpc>
                  <a:spcPts val="2500"/>
                </a:lnSpc>
                <a:buClrTx/>
                <a:buFontTx/>
                <a:buNone/>
                <a:tabLst>
                  <a:tab pos="2857500" algn="dec"/>
                  <a:tab pos="4095750" algn="dec"/>
                </a:tabLst>
                <a:defRPr/>
              </a:pPr>
              <a:r>
                <a:rPr lang="es-ES_tradnl" sz="18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X=47.7</a:t>
              </a: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5193" name="Rectangle 2073"/>
            <p:cNvSpPr>
              <a:spLocks noChangeArrowheads="1"/>
            </p:cNvSpPr>
            <p:nvPr/>
          </p:nvSpPr>
          <p:spPr bwMode="auto">
            <a:xfrm>
              <a:off x="1872" y="3264"/>
              <a:ext cx="3600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l" defTabSz="762000">
                <a:lnSpc>
                  <a:spcPts val="2500"/>
                </a:lnSpc>
                <a:buClrTx/>
                <a:buFontTx/>
                <a:buNone/>
                <a:tabLst>
                  <a:tab pos="2857500" algn="dec"/>
                  <a:tab pos="4095750" algn="dec"/>
                </a:tabLst>
                <a:defRPr/>
              </a:pPr>
              <a:r>
                <a:rPr lang="es-ES_tradnl" sz="18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La media de edad de este grupo es de 47.7 años</a:t>
              </a: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838200" y="4114800"/>
            <a:ext cx="7543800" cy="914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886200" y="109061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Mediana</a:t>
            </a:r>
            <a:endParaRPr lang="es-ES_tradnl" sz="24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838200" y="2590800"/>
            <a:ext cx="7543800" cy="914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977900" y="2590800"/>
            <a:ext cx="7196138" cy="237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ts val="3000"/>
              </a:lnSpc>
              <a:tabLst>
                <a:tab pos="381000" algn="l"/>
              </a:tabLst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 el valor que divide a una serie de datos en dos partes de igual tamaño.</a:t>
            </a:r>
          </a:p>
          <a:p>
            <a:pPr defTabSz="762000">
              <a:lnSpc>
                <a:spcPts val="3000"/>
              </a:lnSpc>
              <a:tabLst>
                <a:tab pos="381000" algn="l"/>
              </a:tabLst>
              <a:defRPr/>
            </a:pPr>
            <a:endParaRPr lang="es-ES_tradnl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762000">
              <a:lnSpc>
                <a:spcPts val="3000"/>
              </a:lnSpc>
              <a:tabLst>
                <a:tab pos="381000" algn="l"/>
              </a:tabLst>
              <a:defRPr/>
            </a:pPr>
            <a:endParaRPr lang="es-ES_tradnl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762000">
              <a:lnSpc>
                <a:spcPts val="3000"/>
              </a:lnSpc>
              <a:tabLst>
                <a:tab pos="381000" algn="l"/>
              </a:tabLst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 la medida mas representativa en aquellos grupos de datos que tienen valores extremos.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914400" y="2312988"/>
            <a:ext cx="609600" cy="377825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914400" y="3884613"/>
            <a:ext cx="609600" cy="377825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914400" y="3124200"/>
            <a:ext cx="609600" cy="377825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914400" y="4665663"/>
            <a:ext cx="609600" cy="377825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1114425" y="1905000"/>
            <a:ext cx="772477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l">
              <a:lnSpc>
                <a:spcPct val="220000"/>
              </a:lnSpc>
              <a:buClrTx/>
              <a:buFontTx/>
              <a:buNone/>
              <a:tabLst>
                <a:tab pos="476250" algn="l"/>
              </a:tabLst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Ordenar de manera ascendente o descendente</a:t>
            </a:r>
            <a:b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Posición de la mediana</a:t>
            </a:r>
            <a:b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Impar		n+1 / 2</a:t>
            </a:r>
            <a:b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		V.s. + V.i. / 2</a:t>
            </a:r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3886200" y="1295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Mediana</a:t>
            </a:r>
            <a:endParaRPr lang="es-ES_tradnl" sz="24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8" name="Rectangle 18"/>
          <p:cNvSpPr>
            <a:spLocks noChangeArrowheads="1"/>
          </p:cNvSpPr>
          <p:nvPr/>
        </p:nvSpPr>
        <p:spPr bwMode="auto">
          <a:xfrm>
            <a:off x="2438400" y="5251450"/>
            <a:ext cx="762000" cy="457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3137" name="Rectangle 17"/>
          <p:cNvSpPr>
            <a:spLocks noChangeArrowheads="1"/>
          </p:cNvSpPr>
          <p:nvPr/>
        </p:nvSpPr>
        <p:spPr bwMode="auto">
          <a:xfrm>
            <a:off x="1295400" y="5251450"/>
            <a:ext cx="762000" cy="457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36868" name="Rectangle 11"/>
          <p:cNvSpPr>
            <a:spLocks noChangeArrowheads="1"/>
          </p:cNvSpPr>
          <p:nvPr/>
        </p:nvSpPr>
        <p:spPr bwMode="auto">
          <a:xfrm>
            <a:off x="2514600" y="2403475"/>
            <a:ext cx="609600" cy="2819400"/>
          </a:xfrm>
          <a:prstGeom prst="rect">
            <a:avLst/>
          </a:prstGeom>
          <a:solidFill>
            <a:srgbClr val="6699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69" name="Rectangle 7"/>
          <p:cNvSpPr>
            <a:spLocks noChangeArrowheads="1"/>
          </p:cNvSpPr>
          <p:nvPr/>
        </p:nvSpPr>
        <p:spPr bwMode="auto">
          <a:xfrm>
            <a:off x="1371600" y="2403475"/>
            <a:ext cx="609600" cy="2819400"/>
          </a:xfrm>
          <a:prstGeom prst="rect">
            <a:avLst/>
          </a:prstGeom>
          <a:solidFill>
            <a:srgbClr val="6699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5448300" y="2403475"/>
            <a:ext cx="609600" cy="2819400"/>
          </a:xfrm>
          <a:prstGeom prst="rect">
            <a:avLst/>
          </a:prstGeom>
          <a:solidFill>
            <a:srgbClr val="6699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7277100" y="2403475"/>
            <a:ext cx="609600" cy="2819400"/>
          </a:xfrm>
          <a:prstGeom prst="rect">
            <a:avLst/>
          </a:prstGeom>
          <a:solidFill>
            <a:srgbClr val="6699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524000" y="1108075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Ejemplo: obtener la mediana de edad de la siguiente población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295400" y="1520825"/>
            <a:ext cx="7620000" cy="671513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1219200" y="1520825"/>
            <a:ext cx="914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No.</a:t>
            </a: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</a:t>
            </a:r>
            <a:endParaRPr lang="es-ES_tradnl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6172200" y="3394075"/>
            <a:ext cx="10668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 defTabSz="762000">
              <a:lnSpc>
                <a:spcPts val="2500"/>
              </a:lnSpc>
              <a:buClrTx/>
              <a:buFontTx/>
              <a:buNone/>
              <a:tabLst>
                <a:tab pos="2857500" algn="dec"/>
                <a:tab pos="4095750" algn="dec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</a:t>
            </a:r>
          </a:p>
          <a:p>
            <a:pPr algn="l" defTabSz="762000">
              <a:lnSpc>
                <a:spcPts val="2500"/>
              </a:lnSpc>
              <a:buClrTx/>
              <a:buFontTx/>
              <a:buNone/>
              <a:tabLst>
                <a:tab pos="2857500" algn="dec"/>
                <a:tab pos="4095750" algn="dec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X = 39.5</a:t>
            </a: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2362200" y="1520825"/>
            <a:ext cx="9144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edad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endParaRPr lang="es-ES_tradnl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42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77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89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85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63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477</a:t>
            </a: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5295900" y="1520825"/>
            <a:ext cx="9144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edad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42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63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77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85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89</a:t>
            </a:r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7010400" y="1520825"/>
            <a:ext cx="1143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IMPAR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edad</a:t>
            </a: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42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63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77</a:t>
            </a:r>
          </a:p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85</a:t>
            </a:r>
          </a:p>
        </p:txBody>
      </p: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8382000" y="3394075"/>
            <a:ext cx="9144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 defTabSz="762000">
              <a:lnSpc>
                <a:spcPts val="2500"/>
              </a:lnSpc>
              <a:buClrTx/>
              <a:buFontTx/>
              <a:buNone/>
              <a:tabLst>
                <a:tab pos="2857500" algn="dec"/>
                <a:tab pos="4095750" algn="dec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</a:t>
            </a:r>
          </a:p>
          <a:p>
            <a:pPr algn="l" defTabSz="762000">
              <a:lnSpc>
                <a:spcPts val="2500"/>
              </a:lnSpc>
              <a:buClrTx/>
              <a:buFontTx/>
              <a:buNone/>
              <a:tabLst>
                <a:tab pos="2857500" algn="dec"/>
                <a:tab pos="4095750" algn="dec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X = 37</a:t>
            </a: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35" name="Rectangle 15"/>
          <p:cNvSpPr>
            <a:spLocks noChangeArrowheads="1"/>
          </p:cNvSpPr>
          <p:nvPr/>
        </p:nvSpPr>
        <p:spPr bwMode="auto">
          <a:xfrm>
            <a:off x="7924800" y="3711575"/>
            <a:ext cx="3810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 defTabSz="762000">
              <a:lnSpc>
                <a:spcPts val="2500"/>
              </a:lnSpc>
              <a:buClrTx/>
              <a:buFontTx/>
              <a:buNone/>
              <a:tabLst>
                <a:tab pos="2857500" algn="dec"/>
                <a:tab pos="4095750" algn="dec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*</a:t>
            </a:r>
            <a:endParaRPr lang="es-ES_tradnl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39" name="Rectangle 19"/>
          <p:cNvSpPr>
            <a:spLocks noChangeArrowheads="1"/>
          </p:cNvSpPr>
          <p:nvPr/>
        </p:nvSpPr>
        <p:spPr bwMode="auto">
          <a:xfrm>
            <a:off x="3505200" y="5375275"/>
            <a:ext cx="990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l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n+1 / 2 </a:t>
            </a:r>
          </a:p>
        </p:txBody>
      </p:sp>
      <p:sp>
        <p:nvSpPr>
          <p:cNvPr id="133140" name="Rectangle 20"/>
          <p:cNvSpPr>
            <a:spLocks noChangeArrowheads="1"/>
          </p:cNvSpPr>
          <p:nvPr/>
        </p:nvSpPr>
        <p:spPr bwMode="auto">
          <a:xfrm>
            <a:off x="1219200" y="5832475"/>
            <a:ext cx="1181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posición</a:t>
            </a:r>
          </a:p>
        </p:txBody>
      </p:sp>
      <p:sp>
        <p:nvSpPr>
          <p:cNvPr id="133141" name="Rectangle 21"/>
          <p:cNvSpPr>
            <a:spLocks noChangeArrowheads="1"/>
          </p:cNvSpPr>
          <p:nvPr/>
        </p:nvSpPr>
        <p:spPr bwMode="auto">
          <a:xfrm>
            <a:off x="6934200" y="5334000"/>
            <a:ext cx="1447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9+1 /2 = 5</a:t>
            </a:r>
          </a:p>
        </p:txBody>
      </p:sp>
      <p:sp>
        <p:nvSpPr>
          <p:cNvPr id="133142" name="Rectangle 22"/>
          <p:cNvSpPr>
            <a:spLocks noChangeArrowheads="1"/>
          </p:cNvSpPr>
          <p:nvPr/>
        </p:nvSpPr>
        <p:spPr bwMode="auto">
          <a:xfrm>
            <a:off x="1219200" y="6213475"/>
            <a:ext cx="2362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l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Valor de la mediana</a:t>
            </a:r>
          </a:p>
        </p:txBody>
      </p:sp>
      <p:sp>
        <p:nvSpPr>
          <p:cNvPr id="133143" name="Rectangle 23"/>
          <p:cNvSpPr>
            <a:spLocks noChangeArrowheads="1"/>
          </p:cNvSpPr>
          <p:nvPr/>
        </p:nvSpPr>
        <p:spPr bwMode="auto">
          <a:xfrm>
            <a:off x="3505200" y="6213475"/>
            <a:ext cx="137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l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Vs + Vi / 2</a:t>
            </a:r>
          </a:p>
        </p:txBody>
      </p:sp>
      <p:sp>
        <p:nvSpPr>
          <p:cNvPr id="133144" name="Rectangle 24"/>
          <p:cNvSpPr>
            <a:spLocks noChangeArrowheads="1"/>
          </p:cNvSpPr>
          <p:nvPr/>
        </p:nvSpPr>
        <p:spPr bwMode="auto">
          <a:xfrm>
            <a:off x="4953000" y="5375275"/>
            <a:ext cx="1600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l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10+1 /2 =5.5</a:t>
            </a:r>
          </a:p>
        </p:txBody>
      </p:sp>
      <p:sp>
        <p:nvSpPr>
          <p:cNvPr id="133145" name="Rectangle 25"/>
          <p:cNvSpPr>
            <a:spLocks noChangeArrowheads="1"/>
          </p:cNvSpPr>
          <p:nvPr/>
        </p:nvSpPr>
        <p:spPr bwMode="auto">
          <a:xfrm>
            <a:off x="5410200" y="6213475"/>
            <a:ext cx="1905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l">
              <a:lnSpc>
                <a:spcPct val="90000"/>
              </a:lnSpc>
              <a:buClrTx/>
              <a:buFontTx/>
              <a:buNone/>
              <a:tabLst>
                <a:tab pos="1044575" algn="l"/>
              </a:tabLst>
              <a:defRPr/>
            </a:pPr>
            <a:r>
              <a:rPr lang="es-ES_tradnl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37+42 /2 =39.5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28600" y="914400"/>
            <a:ext cx="8686800" cy="5334000"/>
            <a:chOff x="144" y="576"/>
            <a:chExt cx="5472" cy="3360"/>
          </a:xfrm>
        </p:grpSpPr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>
              <a:off x="912" y="57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algn="l">
                <a:lnSpc>
                  <a:spcPct val="100000"/>
                </a:lnSpc>
                <a:buClrTx/>
                <a:buFontTx/>
                <a:buNone/>
                <a:defRPr/>
              </a:pPr>
              <a:r>
                <a:rPr lang="es-ES_tradnl" sz="18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Ejercicio:</a:t>
              </a:r>
            </a:p>
          </p:txBody>
        </p:sp>
        <p:sp>
          <p:nvSpPr>
            <p:cNvPr id="137233" name="Rectangle 17"/>
            <p:cNvSpPr>
              <a:spLocks noChangeArrowheads="1"/>
            </p:cNvSpPr>
            <p:nvPr/>
          </p:nvSpPr>
          <p:spPr bwMode="auto">
            <a:xfrm>
              <a:off x="144" y="2400"/>
              <a:ext cx="15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	_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La media  X = ( </a:t>
              </a: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xi ) /n</a:t>
              </a:r>
            </a:p>
          </p:txBody>
        </p:sp>
        <p:sp>
          <p:nvSpPr>
            <p:cNvPr id="37893" name="Rectangle 4"/>
            <p:cNvSpPr>
              <a:spLocks noChangeArrowheads="1"/>
            </p:cNvSpPr>
            <p:nvPr/>
          </p:nvSpPr>
          <p:spPr bwMode="auto">
            <a:xfrm>
              <a:off x="2157" y="1266"/>
              <a:ext cx="384" cy="1008"/>
            </a:xfrm>
            <a:prstGeom prst="rect">
              <a:avLst/>
            </a:prstGeom>
            <a:solidFill>
              <a:srgbClr val="6699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894" name="Rectangle 5"/>
            <p:cNvSpPr>
              <a:spLocks noChangeArrowheads="1"/>
            </p:cNvSpPr>
            <p:nvPr/>
          </p:nvSpPr>
          <p:spPr bwMode="auto">
            <a:xfrm>
              <a:off x="1317" y="1266"/>
              <a:ext cx="384" cy="1008"/>
            </a:xfrm>
            <a:prstGeom prst="rect">
              <a:avLst/>
            </a:prstGeom>
            <a:solidFill>
              <a:srgbClr val="6699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>
              <a:off x="1269" y="806"/>
              <a:ext cx="3264" cy="42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7226" name="Rectangle 10"/>
            <p:cNvSpPr>
              <a:spLocks noChangeArrowheads="1"/>
            </p:cNvSpPr>
            <p:nvPr/>
          </p:nvSpPr>
          <p:spPr bwMode="auto">
            <a:xfrm>
              <a:off x="1221" y="806"/>
              <a:ext cx="576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No.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</p:txBody>
        </p:sp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>
              <a:off x="1941" y="806"/>
              <a:ext cx="816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valores</a:t>
              </a: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85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87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87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88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89</a:t>
              </a:r>
            </a:p>
          </p:txBody>
        </p:sp>
        <p:sp>
          <p:nvSpPr>
            <p:cNvPr id="37898" name="Rectangle 24"/>
            <p:cNvSpPr>
              <a:spLocks noChangeArrowheads="1"/>
            </p:cNvSpPr>
            <p:nvPr/>
          </p:nvSpPr>
          <p:spPr bwMode="auto">
            <a:xfrm>
              <a:off x="3045" y="1266"/>
              <a:ext cx="384" cy="1008"/>
            </a:xfrm>
            <a:prstGeom prst="rect">
              <a:avLst/>
            </a:prstGeom>
            <a:solidFill>
              <a:srgbClr val="6699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7241" name="Rectangle 25"/>
            <p:cNvSpPr>
              <a:spLocks noChangeArrowheads="1"/>
            </p:cNvSpPr>
            <p:nvPr/>
          </p:nvSpPr>
          <p:spPr bwMode="auto">
            <a:xfrm>
              <a:off x="2949" y="806"/>
              <a:ext cx="576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No.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</p:txBody>
        </p:sp>
        <p:sp>
          <p:nvSpPr>
            <p:cNvPr id="37900" name="Rectangle 26"/>
            <p:cNvSpPr>
              <a:spLocks noChangeArrowheads="1"/>
            </p:cNvSpPr>
            <p:nvPr/>
          </p:nvSpPr>
          <p:spPr bwMode="auto">
            <a:xfrm>
              <a:off x="3933" y="1266"/>
              <a:ext cx="384" cy="1008"/>
            </a:xfrm>
            <a:prstGeom prst="rect">
              <a:avLst/>
            </a:prstGeom>
            <a:solidFill>
              <a:srgbClr val="6699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7243" name="Rectangle 27"/>
            <p:cNvSpPr>
              <a:spLocks noChangeArrowheads="1"/>
            </p:cNvSpPr>
            <p:nvPr/>
          </p:nvSpPr>
          <p:spPr bwMode="auto">
            <a:xfrm>
              <a:off x="3717" y="806"/>
              <a:ext cx="816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valores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endParaRPr lang="es-ES_tradnl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89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89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90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92</a:t>
              </a:r>
            </a:p>
            <a:p>
              <a:pPr marL="766763" indent="-766763" algn="ctr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100</a:t>
              </a:r>
            </a:p>
          </p:txBody>
        </p:sp>
        <p:sp>
          <p:nvSpPr>
            <p:cNvPr id="137245" name="Rectangle 29"/>
            <p:cNvSpPr>
              <a:spLocks noChangeArrowheads="1"/>
            </p:cNvSpPr>
            <p:nvPr/>
          </p:nvSpPr>
          <p:spPr bwMode="auto">
            <a:xfrm>
              <a:off x="144" y="2688"/>
              <a:ext cx="15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 = ( 85+87+….+100)/10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137246" name="Rectangle 30"/>
            <p:cNvSpPr>
              <a:spLocks noChangeArrowheads="1"/>
            </p:cNvSpPr>
            <p:nvPr/>
          </p:nvSpPr>
          <p:spPr bwMode="auto">
            <a:xfrm>
              <a:off x="144" y="2976"/>
              <a:ext cx="81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 = 896 / 10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137247" name="Rectangle 31"/>
            <p:cNvSpPr>
              <a:spLocks noChangeArrowheads="1"/>
            </p:cNvSpPr>
            <p:nvPr/>
          </p:nvSpPr>
          <p:spPr bwMode="auto">
            <a:xfrm>
              <a:off x="144" y="3264"/>
              <a:ext cx="62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 = 89.6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137249" name="Rectangle 33"/>
            <p:cNvSpPr>
              <a:spLocks noChangeArrowheads="1"/>
            </p:cNvSpPr>
            <p:nvPr/>
          </p:nvSpPr>
          <p:spPr bwMode="auto">
            <a:xfrm>
              <a:off x="1920" y="2544"/>
              <a:ext cx="8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La mediana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137250" name="Rectangle 34"/>
            <p:cNvSpPr>
              <a:spLocks noChangeArrowheads="1"/>
            </p:cNvSpPr>
            <p:nvPr/>
          </p:nvSpPr>
          <p:spPr bwMode="auto">
            <a:xfrm>
              <a:off x="1920" y="2832"/>
              <a:ext cx="115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posición (n+1)/ 2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137251" name="Rectangle 35"/>
            <p:cNvSpPr>
              <a:spLocks noChangeArrowheads="1"/>
            </p:cNvSpPr>
            <p:nvPr/>
          </p:nvSpPr>
          <p:spPr bwMode="auto">
            <a:xfrm>
              <a:off x="3120" y="2832"/>
              <a:ext cx="110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Valor ( Vs+Vi) /2</a:t>
              </a:r>
            </a:p>
          </p:txBody>
        </p:sp>
        <p:sp>
          <p:nvSpPr>
            <p:cNvPr id="137252" name="Rectangle 36"/>
            <p:cNvSpPr>
              <a:spLocks noChangeArrowheads="1"/>
            </p:cNvSpPr>
            <p:nvPr/>
          </p:nvSpPr>
          <p:spPr bwMode="auto">
            <a:xfrm>
              <a:off x="1968" y="3072"/>
              <a:ext cx="72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(10+1) / 2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137253" name="Rectangle 37"/>
            <p:cNvSpPr>
              <a:spLocks noChangeArrowheads="1"/>
            </p:cNvSpPr>
            <p:nvPr/>
          </p:nvSpPr>
          <p:spPr bwMode="auto">
            <a:xfrm>
              <a:off x="2016" y="3360"/>
              <a:ext cx="768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11 / 2 = 5.5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137254" name="Rectangle 38"/>
            <p:cNvSpPr>
              <a:spLocks noChangeArrowheads="1"/>
            </p:cNvSpPr>
            <p:nvPr/>
          </p:nvSpPr>
          <p:spPr bwMode="auto">
            <a:xfrm>
              <a:off x="3264" y="3072"/>
              <a:ext cx="768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(89+89) / 2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137255" name="Rectangle 39"/>
            <p:cNvSpPr>
              <a:spLocks noChangeArrowheads="1"/>
            </p:cNvSpPr>
            <p:nvPr/>
          </p:nvSpPr>
          <p:spPr bwMode="auto">
            <a:xfrm>
              <a:off x="3024" y="3360"/>
              <a:ext cx="8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(178)/ 2 = 89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137256" name="Rectangle 40"/>
            <p:cNvSpPr>
              <a:spLocks noChangeArrowheads="1"/>
            </p:cNvSpPr>
            <p:nvPr/>
          </p:nvSpPr>
          <p:spPr bwMode="auto">
            <a:xfrm>
              <a:off x="2544" y="3600"/>
              <a:ext cx="62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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X = 89</a:t>
              </a:r>
            </a:p>
          </p:txBody>
        </p:sp>
        <p:sp>
          <p:nvSpPr>
            <p:cNvPr id="137257" name="Rectangle 41"/>
            <p:cNvSpPr>
              <a:spLocks noChangeArrowheads="1"/>
            </p:cNvSpPr>
            <p:nvPr/>
          </p:nvSpPr>
          <p:spPr bwMode="auto">
            <a:xfrm>
              <a:off x="4608" y="2544"/>
              <a:ext cx="1008" cy="1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La moda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85 - 1	90	- 1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87 - 2	92 - 1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88 - 1	100 - 1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89-3 *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</a:t>
              </a:r>
            </a:p>
            <a:p>
              <a:pPr marL="766763" indent="-766763" algn="l">
                <a:lnSpc>
                  <a:spcPct val="90000"/>
                </a:lnSpc>
                <a:buClrTx/>
                <a:buFontTx/>
                <a:buNone/>
                <a:tabLst>
                  <a:tab pos="1044575" algn="l"/>
                </a:tabLst>
                <a:defRPr/>
              </a:pPr>
              <a:r>
                <a:rPr lang="es-ES_tradnl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 = 89</a:t>
              </a:r>
              <a:endParaRPr lang="es-ES_tradnl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Marcador de contenido"/>
          <p:cNvSpPr>
            <a:spLocks noGrp="1"/>
          </p:cNvSpPr>
          <p:nvPr>
            <p:ph idx="1"/>
          </p:nvPr>
        </p:nvSpPr>
        <p:spPr>
          <a:xfrm>
            <a:off x="503238" y="428625"/>
            <a:ext cx="8183562" cy="614362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es-MX" sz="3200" b="1" i="1" dirty="0" smtClean="0">
                <a:solidFill>
                  <a:schemeClr val="bg1"/>
                </a:solidFill>
              </a:rPr>
              <a:t>Generalización de las conclusiones alcanzadas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MX" sz="1000" b="1" dirty="0" smtClean="0">
              <a:solidFill>
                <a:srgbClr val="B10F64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s-MX" b="1" u="sng" dirty="0" smtClean="0">
                <a:solidFill>
                  <a:srgbClr val="B10F64"/>
                </a:solidFill>
              </a:rPr>
              <a:t>Población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MX" b="1" dirty="0" smtClean="0"/>
              <a:t>	</a:t>
            </a:r>
            <a:r>
              <a:rPr lang="es-MX" dirty="0" smtClean="0"/>
              <a:t>Grupo o elementos que comparten la característica cuantificable que se desea estudiar.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MX" sz="1000" b="1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es-MX" b="1" u="sng" dirty="0" smtClean="0">
                <a:solidFill>
                  <a:srgbClr val="B10F64"/>
                </a:solidFill>
              </a:rPr>
              <a:t>Muestra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MX" b="1" dirty="0" smtClean="0"/>
              <a:t>	</a:t>
            </a:r>
            <a:r>
              <a:rPr lang="es-MX" dirty="0" smtClean="0"/>
              <a:t>Subconjunto de la población, conformada  por los elementos que se estudian y en los cuales se realizan las observaciones o determinaciones de la característica que se busca conocer.</a:t>
            </a:r>
            <a:endParaRPr lang="es-MX" b="1" dirty="0" smtClean="0"/>
          </a:p>
          <a:p>
            <a:pPr algn="just" eaLnBrk="1" hangingPunct="1">
              <a:buFont typeface="Wingdings 2" pitchFamily="18" charset="2"/>
              <a:buNone/>
            </a:pPr>
            <a:endParaRPr lang="es-MX" sz="3200" b="1" dirty="0" smtClean="0"/>
          </a:p>
          <a:p>
            <a:pPr algn="just" eaLnBrk="1" hangingPunct="1">
              <a:buFont typeface="Wingdings 2" pitchFamily="18" charset="2"/>
              <a:buNone/>
            </a:pPr>
            <a:endParaRPr lang="es-MX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MEDIDAS DE DISPERSION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1219200"/>
            <a:ext cx="5562600" cy="3810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MEDIDAS DE DISPERSIÓN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38200" y="2057400"/>
            <a:ext cx="7315200" cy="434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600" b="1" dirty="0">
                <a:latin typeface="Arial" charset="0"/>
              </a:rPr>
              <a:t>La dispersión de un conjunto de observaciones se refiere a la variedad que muestran éstas.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MX" sz="2600" b="1" dirty="0"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600" b="1" dirty="0">
                <a:latin typeface="Arial" charset="0"/>
              </a:rPr>
              <a:t>Una medida de dispersión conlleva a información respecto a la cantidad total de variabilidad presente en el conjunto de datos.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MX" sz="2600" b="1" dirty="0"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600" b="1" dirty="0">
                <a:latin typeface="Arial" charset="0"/>
              </a:rPr>
              <a:t>Si todos los valores son iguales, no hay dispersión.</a:t>
            </a:r>
            <a:endParaRPr lang="es-ES" sz="2600" b="1" dirty="0">
              <a:latin typeface="Arial" charset="0"/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676400"/>
            <a:ext cx="5562600" cy="4572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MEDIDAS DE DISPERSIÓN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743200"/>
            <a:ext cx="51816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s-MX" sz="2400" b="1" dirty="0">
                <a:solidFill>
                  <a:srgbClr val="FF0000"/>
                </a:solidFill>
                <a:latin typeface="Arial" charset="0"/>
              </a:rPr>
              <a:t>AMPLITUD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s-MX" sz="2400" b="1" dirty="0">
                <a:solidFill>
                  <a:srgbClr val="FF0000"/>
                </a:solidFill>
                <a:latin typeface="Arial" charset="0"/>
              </a:rPr>
              <a:t>VARIANZA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s-MX" sz="2400" b="1" dirty="0">
                <a:solidFill>
                  <a:srgbClr val="FF0000"/>
                </a:solidFill>
                <a:latin typeface="Arial" charset="0"/>
              </a:rPr>
              <a:t>DESVIACIÓN ESTÁNDAR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s-MX" sz="2400" b="1" dirty="0">
                <a:solidFill>
                  <a:srgbClr val="FF0000"/>
                </a:solidFill>
                <a:latin typeface="Arial" charset="0"/>
              </a:rPr>
              <a:t>COEFICIENTE DE VARIACIÓN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es-MX" sz="2400" b="1" dirty="0">
                <a:solidFill>
                  <a:srgbClr val="FF0000"/>
                </a:solidFill>
                <a:latin typeface="Arial" charset="0"/>
              </a:rPr>
              <a:t>PERCENTILES</a:t>
            </a:r>
            <a:endParaRPr lang="es-ES" sz="24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8153400" cy="381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AMPLITUD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667000"/>
            <a:ext cx="6934200" cy="297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2800" b="1" dirty="0">
                <a:solidFill>
                  <a:srgbClr val="7030A0"/>
                </a:solidFill>
                <a:latin typeface="Arial" charset="0"/>
              </a:rPr>
              <a:t>Es la diferencia entre el valor más pequeño y el más grande en un conjunto de observaciones.</a:t>
            </a:r>
          </a:p>
          <a:p>
            <a:pPr algn="just">
              <a:buFont typeface="Wingdings" pitchFamily="2" charset="2"/>
              <a:buNone/>
            </a:pPr>
            <a:endParaRPr lang="es-MX" sz="2800" b="1" dirty="0">
              <a:solidFill>
                <a:srgbClr val="7030A0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MX" sz="2800" b="1" dirty="0">
                <a:solidFill>
                  <a:srgbClr val="7030A0"/>
                </a:solidFill>
                <a:latin typeface="Arial" charset="0"/>
              </a:rPr>
              <a:t>Es una forma de medir la variación de un conjunto de valores</a:t>
            </a:r>
            <a:r>
              <a:rPr lang="es-MX" sz="2800" b="1" dirty="0">
                <a:solidFill>
                  <a:schemeClr val="accent1"/>
                </a:solidFill>
                <a:latin typeface="Arial" charset="0"/>
              </a:rPr>
              <a:t>.</a:t>
            </a:r>
            <a:endParaRPr lang="es-ES" sz="2800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8153400" cy="3048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chemeClr val="accent2"/>
                </a:solidFill>
              </a:rPr>
              <a:t>AMPLITUD</a:t>
            </a:r>
            <a:endParaRPr lang="es-ES">
              <a:solidFill>
                <a:schemeClr val="accent2"/>
              </a:solidFill>
            </a:endParaRPr>
          </a:p>
        </p:txBody>
      </p:sp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762000" y="1981200"/>
            <a:ext cx="7696200" cy="1676400"/>
          </a:xfrm>
          <a:prstGeom prst="ellipse">
            <a:avLst/>
          </a:prstGeom>
          <a:gradFill rotWithShape="0">
            <a:gsLst>
              <a:gs pos="0">
                <a:srgbClr val="00FFFF">
                  <a:gamma/>
                  <a:shade val="6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0" y="2400300"/>
            <a:ext cx="73152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s-MX" sz="3600" b="1">
                <a:latin typeface="AvantGarde" pitchFamily="34" charset="0"/>
                <a:cs typeface="Times New Roman" charset="0"/>
              </a:rPr>
              <a:t>A=Valor mayor – Valor menor</a:t>
            </a:r>
            <a:r>
              <a:rPr lang="es-MX" sz="3600" b="1" baseline="-30000">
                <a:latin typeface="AvantGarde" pitchFamily="34" charset="0"/>
                <a:cs typeface="Times New Roman" charset="0"/>
              </a:rPr>
              <a:t>         </a:t>
            </a:r>
            <a:r>
              <a:rPr lang="es-MX" sz="3600" b="1">
                <a:latin typeface="AvantGarde" pitchFamily="34" charset="0"/>
                <a:cs typeface="Times New Roman" charset="0"/>
              </a:rPr>
              <a:t>                                                         </a:t>
            </a:r>
            <a:endParaRPr lang="es-ES" sz="3600" b="1">
              <a:latin typeface="AvantGarde" pitchFamily="34" charset="0"/>
            </a:endParaRPr>
          </a:p>
        </p:txBody>
      </p:sp>
      <p:pic>
        <p:nvPicPr>
          <p:cNvPr id="35848" name="Picture 8" descr="D:\PFiles\MSOffice\Clipart\homeanim\AG00605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114800"/>
            <a:ext cx="5029200" cy="23542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8153400" cy="5334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chemeClr val="accent2"/>
                </a:solidFill>
              </a:rPr>
              <a:t>AMPLITUD</a:t>
            </a:r>
            <a:endParaRPr lang="es-ES">
              <a:solidFill>
                <a:schemeClr val="accent2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438400"/>
            <a:ext cx="7162800" cy="3581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 b="1" dirty="0">
                <a:solidFill>
                  <a:srgbClr val="002060"/>
                </a:solidFill>
                <a:latin typeface="AvantGarde" pitchFamily="34" charset="0"/>
              </a:rPr>
              <a:t>La utilidad de la amplitud es limitada.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MX" sz="2800" b="1" dirty="0">
              <a:solidFill>
                <a:srgbClr val="002060"/>
              </a:solidFill>
              <a:latin typeface="AvantGarde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 b="1" dirty="0">
                <a:solidFill>
                  <a:srgbClr val="002060"/>
                </a:solidFill>
                <a:latin typeface="AvantGarde" pitchFamily="34" charset="0"/>
              </a:rPr>
              <a:t>El hecho de tomar en consideración sólo dos valores hace que sea una medida pobre de dispersión.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MX" sz="2800" b="1" dirty="0">
              <a:solidFill>
                <a:srgbClr val="002060"/>
              </a:solidFill>
              <a:latin typeface="AvantGarde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 b="1" dirty="0">
                <a:solidFill>
                  <a:srgbClr val="002060"/>
                </a:solidFill>
                <a:latin typeface="AvantGarde" pitchFamily="34" charset="0"/>
              </a:rPr>
              <a:t>Su ventaja principal es la simplicidad del cálculo.</a:t>
            </a:r>
            <a:endParaRPr lang="es-ES" sz="2800" b="1" dirty="0">
              <a:solidFill>
                <a:srgbClr val="00206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857500" y="13716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sz="2400">
                <a:solidFill>
                  <a:srgbClr val="003399"/>
                </a:solidFill>
                <a:latin typeface="Arial" charset="0"/>
              </a:rPr>
              <a:t>VARIANZA</a:t>
            </a:r>
            <a:endParaRPr lang="es-ES" sz="240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143000" y="2590800"/>
            <a:ext cx="6858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40000"/>
              </a:lnSpc>
              <a:buFont typeface="Wingdings" pitchFamily="2" charset="2"/>
              <a:buChar char="ü"/>
            </a:pPr>
            <a:r>
              <a:rPr lang="es-MX" sz="3200" dirty="0">
                <a:solidFill>
                  <a:srgbClr val="C00000"/>
                </a:solidFill>
              </a:rPr>
              <a:t>Cuando los valores de un conjunto de observaciones se encuentran ubicados cerca de su media, la dispersión es menor que cuando están esparcidos.</a:t>
            </a:r>
            <a:endParaRPr lang="es-E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47800"/>
            <a:ext cx="4953000" cy="5334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VARIANZA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14600"/>
            <a:ext cx="6934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2800" b="1">
                <a:solidFill>
                  <a:schemeClr val="accent1"/>
                </a:solidFill>
                <a:latin typeface="AvantGarde" pitchFamily="34" charset="0"/>
              </a:rPr>
              <a:t>Para una población finita de valores.</a:t>
            </a:r>
            <a:endParaRPr lang="es-ES" sz="2800" b="1">
              <a:solidFill>
                <a:schemeClr val="accent1"/>
              </a:solidFill>
              <a:latin typeface="AvantGarde" pitchFamily="34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667000" y="3505200"/>
            <a:ext cx="3733800" cy="2590800"/>
            <a:chOff x="1632" y="2160"/>
            <a:chExt cx="2352" cy="1632"/>
          </a:xfrm>
        </p:grpSpPr>
        <p:sp>
          <p:nvSpPr>
            <p:cNvPr id="40973" name="Oval 13"/>
            <p:cNvSpPr>
              <a:spLocks noChangeArrowheads="1"/>
            </p:cNvSpPr>
            <p:nvPr/>
          </p:nvSpPr>
          <p:spPr bwMode="auto">
            <a:xfrm>
              <a:off x="1632" y="2160"/>
              <a:ext cx="2352" cy="1632"/>
            </a:xfrm>
            <a:prstGeom prst="ellipse">
              <a:avLst/>
            </a:prstGeom>
            <a:gradFill rotWithShape="0">
              <a:gsLst>
                <a:gs pos="0">
                  <a:srgbClr val="00FFFF">
                    <a:gamma/>
                    <a:shade val="6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40975" name="Rectangle 15"/>
            <p:cNvSpPr>
              <a:spLocks noChangeArrowheads="1"/>
            </p:cNvSpPr>
            <p:nvPr/>
          </p:nvSpPr>
          <p:spPr bwMode="auto">
            <a:xfrm>
              <a:off x="1764" y="2766"/>
              <a:ext cx="624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ES" sz="4000">
                  <a:solidFill>
                    <a:srgbClr val="000066"/>
                  </a:solidFill>
                  <a:latin typeface="Times New Roman" charset="0"/>
                  <a:cs typeface="Times New Roman" charset="0"/>
                </a:rPr>
                <a:t>S</a:t>
              </a:r>
              <a:r>
                <a:rPr lang="es-ES" sz="4000" baseline="30000">
                  <a:solidFill>
                    <a:srgbClr val="000066"/>
                  </a:solidFill>
                  <a:latin typeface="Times New Roman" charset="0"/>
                  <a:cs typeface="Times New Roman" charset="0"/>
                </a:rPr>
                <a:t>2</a:t>
              </a:r>
              <a:r>
                <a:rPr lang="es-ES" sz="3000">
                  <a:solidFill>
                    <a:srgbClr val="000066"/>
                  </a:solidFill>
                  <a:latin typeface="Times New Roman" charset="0"/>
                  <a:cs typeface="Times New Roman" charset="0"/>
                </a:rPr>
                <a:t> = </a:t>
              </a:r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2316" y="2651"/>
              <a:ext cx="15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ES" sz="3200">
                  <a:solidFill>
                    <a:schemeClr val="tx1"/>
                  </a:solidFill>
                  <a:latin typeface="Times New Roman" charset="0"/>
                  <a:cs typeface="Times New Roman" charset="0"/>
                  <a:sym typeface="Symbol" pitchFamily="18" charset="2"/>
                </a:rPr>
                <a:t></a:t>
              </a:r>
              <a:r>
                <a:rPr lang="es-ES" sz="3200">
                  <a:solidFill>
                    <a:schemeClr val="tx1"/>
                  </a:solidFill>
                  <a:latin typeface="Times New Roman" charset="0"/>
                  <a:cs typeface="Times New Roman" charset="0"/>
                </a:rPr>
                <a:t> </a:t>
              </a:r>
              <a:r>
                <a:rPr lang="es-ES" sz="3200">
                  <a:solidFill>
                    <a:srgbClr val="000066"/>
                  </a:solidFill>
                  <a:latin typeface="Arial" charset="0"/>
                  <a:cs typeface="Times New Roman" charset="0"/>
                </a:rPr>
                <a:t>(</a:t>
              </a:r>
              <a:r>
                <a:rPr lang="es-MX" sz="3200">
                  <a:solidFill>
                    <a:srgbClr val="000066"/>
                  </a:solidFill>
                  <a:latin typeface="Arial" charset="0"/>
                  <a:cs typeface="Times New Roman" charset="0"/>
                </a:rPr>
                <a:t> </a:t>
              </a:r>
              <a:r>
                <a:rPr lang="es-ES" sz="3200">
                  <a:solidFill>
                    <a:srgbClr val="000066"/>
                  </a:solidFill>
                  <a:latin typeface="Arial" charset="0"/>
                  <a:cs typeface="Times New Roman" charset="0"/>
                </a:rPr>
                <a:t>x</a:t>
              </a:r>
              <a:r>
                <a:rPr lang="es-ES" sz="3200" baseline="-30000">
                  <a:solidFill>
                    <a:srgbClr val="000066"/>
                  </a:solidFill>
                  <a:latin typeface="Arial" charset="0"/>
                  <a:cs typeface="Times New Roman" charset="0"/>
                </a:rPr>
                <a:t>i</a:t>
              </a:r>
              <a:r>
                <a:rPr lang="es-ES" sz="3200">
                  <a:solidFill>
                    <a:srgbClr val="000066"/>
                  </a:solidFill>
                  <a:latin typeface="Arial" charset="0"/>
                  <a:cs typeface="Times New Roman" charset="0"/>
                </a:rPr>
                <a:t> – M</a:t>
              </a:r>
              <a:r>
                <a:rPr lang="es-MX" sz="3200">
                  <a:solidFill>
                    <a:srgbClr val="000066"/>
                  </a:solidFill>
                  <a:latin typeface="Arial" charset="0"/>
                  <a:cs typeface="Times New Roman" charset="0"/>
                </a:rPr>
                <a:t> </a:t>
              </a:r>
              <a:r>
                <a:rPr lang="es-ES" sz="3200">
                  <a:solidFill>
                    <a:srgbClr val="000066"/>
                  </a:solidFill>
                  <a:latin typeface="Arial" charset="0"/>
                  <a:cs typeface="Times New Roman" charset="0"/>
                </a:rPr>
                <a:t>)</a:t>
              </a:r>
              <a:r>
                <a:rPr lang="es-ES" sz="3200" baseline="30000">
                  <a:solidFill>
                    <a:srgbClr val="000066"/>
                  </a:solidFill>
                  <a:latin typeface="Arial" charset="0"/>
                  <a:cs typeface="Times New Roman" charset="0"/>
                </a:rPr>
                <a:t>2</a:t>
              </a:r>
              <a:endParaRPr lang="es-ES" sz="1200">
                <a:solidFill>
                  <a:srgbClr val="000066"/>
                </a:solidFill>
                <a:latin typeface="Arial" charset="0"/>
                <a:cs typeface="Times New Roman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>
              <a:off x="2352" y="3040"/>
              <a:ext cx="14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0981" name="Text Box 21"/>
            <p:cNvSpPr txBox="1">
              <a:spLocks noChangeArrowheads="1"/>
            </p:cNvSpPr>
            <p:nvPr/>
          </p:nvSpPr>
          <p:spPr bwMode="auto">
            <a:xfrm>
              <a:off x="2748" y="3052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MX" sz="3600">
                  <a:solidFill>
                    <a:srgbClr val="000066"/>
                  </a:solidFill>
                  <a:latin typeface="Arial" charset="0"/>
                </a:rPr>
                <a:t>N</a:t>
              </a:r>
              <a:endParaRPr lang="es-ES" sz="3600">
                <a:solidFill>
                  <a:srgbClr val="000066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066800"/>
            <a:ext cx="5410200" cy="6096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VARIANZA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05000"/>
            <a:ext cx="66294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2400" b="1">
                <a:solidFill>
                  <a:schemeClr val="accent1"/>
                </a:solidFill>
                <a:latin typeface="AvantGarde" pitchFamily="34" charset="0"/>
              </a:rPr>
              <a:t>Mide la dispersión en función del       esparcimiento de los valores, alrededor de su media.</a:t>
            </a:r>
            <a:endParaRPr lang="es-ES" sz="2400" b="1">
              <a:solidFill>
                <a:schemeClr val="accent1"/>
              </a:solidFill>
              <a:latin typeface="AvantGarde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667000" y="3276600"/>
            <a:ext cx="3733800" cy="2590800"/>
            <a:chOff x="1680" y="2064"/>
            <a:chExt cx="2352" cy="1632"/>
          </a:xfrm>
        </p:grpSpPr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1680" y="2064"/>
              <a:ext cx="2352" cy="1632"/>
            </a:xfrm>
            <a:prstGeom prst="ellipse">
              <a:avLst/>
            </a:prstGeom>
            <a:gradFill rotWithShape="0">
              <a:gsLst>
                <a:gs pos="0">
                  <a:srgbClr val="00FFFF">
                    <a:gamma/>
                    <a:shade val="6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812" y="2555"/>
              <a:ext cx="2088" cy="805"/>
              <a:chOff x="1812" y="2555"/>
              <a:chExt cx="2088" cy="805"/>
            </a:xfrm>
          </p:grpSpPr>
          <p:sp>
            <p:nvSpPr>
              <p:cNvPr id="39945" name="Rectangle 9"/>
              <p:cNvSpPr>
                <a:spLocks noChangeArrowheads="1"/>
              </p:cNvSpPr>
              <p:nvPr/>
            </p:nvSpPr>
            <p:spPr bwMode="auto">
              <a:xfrm>
                <a:off x="1812" y="2670"/>
                <a:ext cx="624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>
                <a:spAutoFit/>
              </a:bodyPr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s-ES" sz="4000">
                    <a:solidFill>
                      <a:srgbClr val="000066"/>
                    </a:solidFill>
                    <a:latin typeface="Times New Roman" charset="0"/>
                    <a:cs typeface="Times New Roman" charset="0"/>
                  </a:rPr>
                  <a:t>S</a:t>
                </a:r>
                <a:r>
                  <a:rPr lang="es-ES" sz="4000" baseline="30000">
                    <a:solidFill>
                      <a:srgbClr val="000066"/>
                    </a:solidFill>
                    <a:latin typeface="Times New Roman" charset="0"/>
                    <a:cs typeface="Times New Roman" charset="0"/>
                  </a:rPr>
                  <a:t>2</a:t>
                </a:r>
                <a:r>
                  <a:rPr lang="es-ES" sz="3000">
                    <a:solidFill>
                      <a:srgbClr val="000066"/>
                    </a:solidFill>
                    <a:latin typeface="Times New Roman" charset="0"/>
                    <a:cs typeface="Times New Roman" charset="0"/>
                  </a:rPr>
                  <a:t> = </a:t>
                </a: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2364" y="2555"/>
                <a:ext cx="1536" cy="805"/>
                <a:chOff x="2376" y="2603"/>
                <a:chExt cx="1536" cy="805"/>
              </a:xfrm>
            </p:grpSpPr>
            <p:grpSp>
              <p:nvGrpSpPr>
                <p:cNvPr id="5" name="Group 15"/>
                <p:cNvGrpSpPr>
                  <a:grpSpLocks/>
                </p:cNvGrpSpPr>
                <p:nvPr/>
              </p:nvGrpSpPr>
              <p:grpSpPr bwMode="auto">
                <a:xfrm>
                  <a:off x="2376" y="2603"/>
                  <a:ext cx="1536" cy="365"/>
                  <a:chOff x="2400" y="2603"/>
                  <a:chExt cx="1536" cy="365"/>
                </a:xfrm>
              </p:grpSpPr>
              <p:sp>
                <p:nvSpPr>
                  <p:cNvPr id="3994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603"/>
                    <a:ext cx="1536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s-ES" sz="3200">
                        <a:solidFill>
                          <a:schemeClr val="tx1"/>
                        </a:solidFill>
                        <a:latin typeface="Times New Roman" charset="0"/>
                        <a:cs typeface="Times New Roman" charset="0"/>
                        <a:sym typeface="Symbol" pitchFamily="18" charset="2"/>
                      </a:rPr>
                      <a:t></a:t>
                    </a:r>
                    <a:r>
                      <a:rPr lang="es-ES" sz="3200">
                        <a:solidFill>
                          <a:schemeClr val="tx1"/>
                        </a:solidFill>
                        <a:latin typeface="Times New Roman" charset="0"/>
                        <a:cs typeface="Times New Roman" charset="0"/>
                      </a:rPr>
                      <a:t> </a:t>
                    </a:r>
                    <a:r>
                      <a:rPr lang="es-ES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(</a:t>
                    </a:r>
                    <a:r>
                      <a:rPr lang="es-MX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 </a:t>
                    </a:r>
                    <a:r>
                      <a:rPr lang="es-ES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x</a:t>
                    </a:r>
                    <a:r>
                      <a:rPr lang="es-ES" sz="3200" baseline="-300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i</a:t>
                    </a:r>
                    <a:r>
                      <a:rPr lang="es-ES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 – x</a:t>
                    </a:r>
                    <a:r>
                      <a:rPr lang="es-MX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 </a:t>
                    </a:r>
                    <a:r>
                      <a:rPr lang="es-ES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)</a:t>
                    </a:r>
                    <a:r>
                      <a:rPr lang="es-ES" sz="3200" baseline="300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2</a:t>
                    </a:r>
                    <a:endParaRPr lang="es-ES" sz="1200">
                      <a:solidFill>
                        <a:srgbClr val="000066"/>
                      </a:solidFill>
                      <a:latin typeface="Arial" charset="0"/>
                      <a:cs typeface="Times New Roman" charset="0"/>
                    </a:endParaRPr>
                  </a:p>
                </p:txBody>
              </p:sp>
              <p:sp>
                <p:nvSpPr>
                  <p:cNvPr id="3994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344" y="2720"/>
                    <a:ext cx="11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ES_tradnl"/>
                  </a:p>
                </p:txBody>
              </p:sp>
            </p:grpSp>
            <p:sp>
              <p:nvSpPr>
                <p:cNvPr id="39948" name="Line 12"/>
                <p:cNvSpPr>
                  <a:spLocks noChangeShapeType="1"/>
                </p:cNvSpPr>
                <p:nvPr/>
              </p:nvSpPr>
              <p:spPr bwMode="auto">
                <a:xfrm>
                  <a:off x="2412" y="2992"/>
                  <a:ext cx="1464" cy="0"/>
                </a:xfrm>
                <a:prstGeom prst="line">
                  <a:avLst/>
                </a:prstGeom>
                <a:noFill/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399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04"/>
                  <a:ext cx="900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s-MX" sz="3600">
                      <a:solidFill>
                        <a:srgbClr val="000066"/>
                      </a:solidFill>
                      <a:latin typeface="Arial" charset="0"/>
                    </a:rPr>
                    <a:t>(n - 1)</a:t>
                  </a:r>
                  <a:endParaRPr lang="es-ES" sz="3600">
                    <a:solidFill>
                      <a:srgbClr val="000066"/>
                    </a:solidFill>
                    <a:latin typeface="Arial" charset="0"/>
                  </a:endParaRPr>
                </a:p>
              </p:txBody>
            </p:sp>
          </p:grpSp>
        </p:grpSp>
      </p:grp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09600" y="6096000"/>
            <a:ext cx="769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sz="1600">
                <a:solidFill>
                  <a:srgbClr val="003399"/>
                </a:solidFill>
                <a:latin typeface="Arial" charset="0"/>
              </a:rPr>
              <a:t>(Fórmula para calcular la varianza en un número pequeño de observaciones)</a:t>
            </a:r>
            <a:endParaRPr lang="es-ES" sz="160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6096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CÁLCULO DE LA VARIANZA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75438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 b="1" dirty="0">
                <a:solidFill>
                  <a:srgbClr val="996600"/>
                </a:solidFill>
                <a:latin typeface="AvantGarde" pitchFamily="34" charset="0"/>
              </a:rPr>
              <a:t>Se resta la media de cada uno de los valores individuales.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996600"/>
              </a:solidFill>
              <a:latin typeface="AvantGarde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 b="1" dirty="0">
                <a:solidFill>
                  <a:srgbClr val="996600"/>
                </a:solidFill>
                <a:latin typeface="AvantGarde" pitchFamily="34" charset="0"/>
              </a:rPr>
              <a:t>Las diferencias se elevan al cuadrado y después se suman entre sí.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996600"/>
              </a:solidFill>
              <a:latin typeface="AvantGarde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 b="1" dirty="0">
                <a:solidFill>
                  <a:srgbClr val="996600"/>
                </a:solidFill>
                <a:latin typeface="AvantGarde" pitchFamily="34" charset="0"/>
              </a:rPr>
              <a:t>El resultado de la suma se divide entre el tamaño de la muestra.</a:t>
            </a:r>
            <a:endParaRPr lang="es-ES" sz="2800" b="1" dirty="0">
              <a:solidFill>
                <a:srgbClr val="9966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b="1">
                <a:solidFill>
                  <a:schemeClr val="folHlink"/>
                </a:solidFill>
                <a:latin typeface="Comic Sans MS" pitchFamily="66" charset="0"/>
              </a:rPr>
              <a:t>VARIABLES</a:t>
            </a:r>
            <a:endParaRPr lang="es-ES" sz="3600" b="1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831850" y="2276475"/>
            <a:ext cx="7772400" cy="4114800"/>
          </a:xfrm>
        </p:spPr>
        <p:txBody>
          <a:bodyPr/>
          <a:lstStyle/>
          <a:p>
            <a:pPr algn="just"/>
            <a:r>
              <a:rPr lang="es-MX" dirty="0">
                <a:latin typeface="Comic Sans MS" pitchFamily="66" charset="0"/>
              </a:rPr>
              <a:t>Características, cualidades, atributos, propiedades o </a:t>
            </a:r>
            <a:r>
              <a:rPr lang="es-MX" dirty="0" err="1">
                <a:latin typeface="Comic Sans MS" pitchFamily="66" charset="0"/>
              </a:rPr>
              <a:t>razgos</a:t>
            </a:r>
            <a:r>
              <a:rPr lang="es-MX" dirty="0">
                <a:latin typeface="Comic Sans MS" pitchFamily="66" charset="0"/>
              </a:rPr>
              <a:t> que se puedan medir en un estudio.</a:t>
            </a:r>
          </a:p>
          <a:p>
            <a:pPr algn="just">
              <a:buFont typeface="Wingdings" pitchFamily="2" charset="2"/>
              <a:buNone/>
            </a:pPr>
            <a:endParaRPr lang="es-MX" dirty="0">
              <a:latin typeface="Comic Sans MS" pitchFamily="66" charset="0"/>
            </a:endParaRPr>
          </a:p>
          <a:p>
            <a:pPr algn="just"/>
            <a:r>
              <a:rPr lang="es-MX" dirty="0">
                <a:latin typeface="Comic Sans MS" pitchFamily="66" charset="0"/>
              </a:rPr>
              <a:t>Datos de interés que asumen diferentes valores.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7772400" cy="5334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VARIANZA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1100" y="2743200"/>
            <a:ext cx="6629400" cy="3048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es-MX" sz="2800" b="1" dirty="0">
                <a:solidFill>
                  <a:srgbClr val="7030A0"/>
                </a:solidFill>
                <a:latin typeface="AvantGarde" pitchFamily="34" charset="0"/>
              </a:rPr>
              <a:t>La Varianza representa unidades al cuadrado, por lo que no es una medida adecuada de dispersión si se pretende expresar este concepto en términos de unidades originales.</a:t>
            </a:r>
            <a:endParaRPr lang="es-ES" sz="2800" b="1" dirty="0">
              <a:solidFill>
                <a:srgbClr val="7030A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990600" y="1603375"/>
            <a:ext cx="7239000" cy="4953000"/>
          </a:xfrm>
          <a:prstGeom prst="rect">
            <a:avLst/>
          </a:prstGeom>
          <a:solidFill>
            <a:srgbClr val="66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>
              <a:solidFill>
                <a:srgbClr val="003399"/>
              </a:solidFill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719263" y="1066800"/>
            <a:ext cx="7196137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8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Siguiendo con el ejemplo citado, calcular la varianza:</a:t>
            </a:r>
            <a:endParaRPr lang="es-ES_tradnl" sz="160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6007100"/>
            <a:ext cx="3810000" cy="609600"/>
            <a:chOff x="4080" y="4032"/>
            <a:chExt cx="2400" cy="384"/>
          </a:xfrm>
        </p:grpSpPr>
        <p:sp>
          <p:nvSpPr>
            <p:cNvPr id="69637" name="Text Box 5"/>
            <p:cNvSpPr txBox="1">
              <a:spLocks noChangeArrowheads="1"/>
            </p:cNvSpPr>
            <p:nvPr/>
          </p:nvSpPr>
          <p:spPr bwMode="auto">
            <a:xfrm>
              <a:off x="4080" y="4032"/>
              <a:ext cx="24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ES_tradnl" sz="160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	S </a:t>
              </a:r>
              <a:r>
                <a:rPr lang="es-ES_tradnl" sz="1600" baseline="3000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2</a:t>
              </a:r>
              <a:r>
                <a:rPr lang="es-ES_tradnl" sz="160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=    </a:t>
              </a:r>
              <a:r>
                <a:rPr lang="es-ES_tradnl" sz="160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sym typeface="Symbol" pitchFamily="18" charset="2"/>
                </a:rPr>
                <a:t>176.90    = 19.65</a:t>
              </a:r>
              <a:endParaRPr lang="es-ES_tradnl" sz="1600" baseline="300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endParaRPr>
            </a:p>
          </p:txBody>
        </p:sp>
        <p:sp>
          <p:nvSpPr>
            <p:cNvPr id="69638" name="Text Box 6"/>
            <p:cNvSpPr txBox="1">
              <a:spLocks noChangeArrowheads="1"/>
            </p:cNvSpPr>
            <p:nvPr/>
          </p:nvSpPr>
          <p:spPr bwMode="auto">
            <a:xfrm>
              <a:off x="5040" y="4050"/>
              <a:ext cx="72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ES_tradnl" sz="160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_______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ES_tradnl" sz="160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10 - 1</a:t>
              </a:r>
            </a:p>
          </p:txBody>
        </p:sp>
      </p:grp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022350" y="1527175"/>
            <a:ext cx="1295400" cy="427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Número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2546350" y="1527175"/>
            <a:ext cx="1295400" cy="466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Xi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56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62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63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65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65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65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65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68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70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72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651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4451350" y="1527175"/>
            <a:ext cx="1524000" cy="427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 (Xi - </a:t>
            </a: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 )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56-65.1=-9.1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62-65.1=-3.1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63-65.1=-2.1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65-65.1=-0.1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65-65.1=+0.1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65-65.1=+0.1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65-65.1=+0.1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68-65.1=+2.9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70-65.1=+4.9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72-65.1=+6.9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6508750" y="1527175"/>
            <a:ext cx="1524000" cy="466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 (Xi - </a:t>
            </a: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 ) </a:t>
            </a:r>
            <a:r>
              <a:rPr lang="es-ES_tradnl" sz="1600" baseline="300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2</a:t>
            </a:r>
            <a:endParaRPr lang="es-ES_tradnl" sz="160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sym typeface="Bookshelf Symbol 5" pitchFamily="2" charset="2"/>
            </a:endParaRP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82.81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9.61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4.41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0.01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0.01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0.01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0.01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8.41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24.01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47.61</a:t>
            </a:r>
          </a:p>
          <a:p>
            <a:pPr algn="ctr" defTabSz="762000">
              <a:lnSpc>
                <a:spcPts val="3000"/>
              </a:lnSpc>
              <a:spcBef>
                <a:spcPct val="0"/>
              </a:spcBef>
              <a:buClr>
                <a:srgbClr val="FAFD00"/>
              </a:buClr>
              <a:tabLst>
                <a:tab pos="381000" algn="l"/>
              </a:tabLst>
            </a:pPr>
            <a:r>
              <a:rPr lang="es-ES_tradnl" sz="160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Bookshelf Symbol 5" pitchFamily="2" charset="2"/>
              </a:rPr>
              <a:t>176.90</a:t>
            </a:r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2813050" y="5794375"/>
            <a:ext cx="762000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s-ES_tradnl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6889750" y="5794375"/>
            <a:ext cx="762000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295400"/>
            <a:ext cx="7772400" cy="5334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DESVIACIÓN ESTÁNDAR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9800"/>
            <a:ext cx="7505700" cy="1600200"/>
          </a:xfrm>
          <a:noFill/>
          <a:ln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es-MX" sz="2400" b="1">
                <a:solidFill>
                  <a:schemeClr val="accent1"/>
                </a:solidFill>
                <a:latin typeface="AvantGarde" pitchFamily="34" charset="0"/>
              </a:rPr>
              <a:t>Para obtener una medida de dispersión en unidades originales, solamente se obtiene la raíz cuadrada de la varianza.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362200" y="3886200"/>
            <a:ext cx="4419600" cy="2590800"/>
            <a:chOff x="1536" y="2352"/>
            <a:chExt cx="2784" cy="1632"/>
          </a:xfrm>
        </p:grpSpPr>
        <p:sp>
          <p:nvSpPr>
            <p:cNvPr id="43013" name="Oval 5"/>
            <p:cNvSpPr>
              <a:spLocks noChangeArrowheads="1"/>
            </p:cNvSpPr>
            <p:nvPr/>
          </p:nvSpPr>
          <p:spPr bwMode="auto">
            <a:xfrm>
              <a:off x="1536" y="2352"/>
              <a:ext cx="2784" cy="1632"/>
            </a:xfrm>
            <a:prstGeom prst="ellipse">
              <a:avLst/>
            </a:prstGeom>
            <a:gradFill rotWithShape="0">
              <a:gsLst>
                <a:gs pos="0">
                  <a:srgbClr val="00FFFF">
                    <a:gamma/>
                    <a:shade val="6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1728" y="2832"/>
              <a:ext cx="2348" cy="864"/>
              <a:chOff x="1588" y="2784"/>
              <a:chExt cx="2348" cy="864"/>
            </a:xfrm>
          </p:grpSpPr>
          <p:sp>
            <p:nvSpPr>
              <p:cNvPr id="43025" name="Text Box 17"/>
              <p:cNvSpPr txBox="1">
                <a:spLocks noChangeArrowheads="1"/>
              </p:cNvSpPr>
              <p:nvPr/>
            </p:nvSpPr>
            <p:spPr bwMode="auto">
              <a:xfrm>
                <a:off x="1588" y="2975"/>
                <a:ext cx="47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s-ES" sz="3600">
                    <a:solidFill>
                      <a:srgbClr val="000066"/>
                    </a:solidFill>
                    <a:latin typeface="Arial" charset="0"/>
                    <a:cs typeface="Times New Roman" charset="0"/>
                  </a:rPr>
                  <a:t>S</a:t>
                </a:r>
                <a:r>
                  <a:rPr lang="es-MX" sz="3600">
                    <a:solidFill>
                      <a:srgbClr val="000066"/>
                    </a:solidFill>
                    <a:latin typeface="Arial" charset="0"/>
                    <a:cs typeface="Times New Roman" charset="0"/>
                  </a:rPr>
                  <a:t>=</a:t>
                </a:r>
                <a:endParaRPr lang="es-ES" sz="3600">
                  <a:solidFill>
                    <a:srgbClr val="000066"/>
                  </a:solidFill>
                  <a:latin typeface="Arial" charset="0"/>
                  <a:cs typeface="Times New Roman" charset="0"/>
                </a:endParaRPr>
              </a:p>
            </p:txBody>
          </p:sp>
          <p:grpSp>
            <p:nvGrpSpPr>
              <p:cNvPr id="4" name="Group 29"/>
              <p:cNvGrpSpPr>
                <a:grpSpLocks/>
              </p:cNvGrpSpPr>
              <p:nvPr/>
            </p:nvGrpSpPr>
            <p:grpSpPr bwMode="auto">
              <a:xfrm>
                <a:off x="2112" y="2784"/>
                <a:ext cx="1824" cy="864"/>
                <a:chOff x="2112" y="2784"/>
                <a:chExt cx="1824" cy="864"/>
              </a:xfrm>
            </p:grpSpPr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>
                  <a:off x="2112" y="2784"/>
                  <a:ext cx="1824" cy="864"/>
                  <a:chOff x="864" y="3312"/>
                  <a:chExt cx="1296" cy="336"/>
                </a:xfrm>
              </p:grpSpPr>
              <p:sp>
                <p:nvSpPr>
                  <p:cNvPr id="4302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3504"/>
                    <a:ext cx="96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ES_tradnl"/>
                  </a:p>
                </p:txBody>
              </p:sp>
              <p:sp>
                <p:nvSpPr>
                  <p:cNvPr id="43028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3312"/>
                    <a:ext cx="96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ES_tradnl"/>
                  </a:p>
                </p:txBody>
              </p:sp>
              <p:sp>
                <p:nvSpPr>
                  <p:cNvPr id="4302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3312"/>
                    <a:ext cx="110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ES_tradnl"/>
                  </a:p>
                </p:txBody>
              </p:sp>
            </p:grpSp>
            <p:grpSp>
              <p:nvGrpSpPr>
                <p:cNvPr id="6" name="Group 28"/>
                <p:cNvGrpSpPr>
                  <a:grpSpLocks/>
                </p:cNvGrpSpPr>
                <p:nvPr/>
              </p:nvGrpSpPr>
              <p:grpSpPr bwMode="auto">
                <a:xfrm>
                  <a:off x="2400" y="2832"/>
                  <a:ext cx="1536" cy="805"/>
                  <a:chOff x="2400" y="2939"/>
                  <a:chExt cx="1536" cy="805"/>
                </a:xfrm>
              </p:grpSpPr>
              <p:sp>
                <p:nvSpPr>
                  <p:cNvPr id="4303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939"/>
                    <a:ext cx="1536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s-ES" sz="3200">
                        <a:solidFill>
                          <a:schemeClr val="tx1"/>
                        </a:solidFill>
                        <a:latin typeface="Times New Roman" charset="0"/>
                        <a:cs typeface="Times New Roman" charset="0"/>
                        <a:sym typeface="Symbol" pitchFamily="18" charset="2"/>
                      </a:rPr>
                      <a:t></a:t>
                    </a:r>
                    <a:r>
                      <a:rPr lang="es-ES" sz="3200">
                        <a:solidFill>
                          <a:schemeClr val="tx1"/>
                        </a:solidFill>
                        <a:latin typeface="Times New Roman" charset="0"/>
                        <a:cs typeface="Times New Roman" charset="0"/>
                      </a:rPr>
                      <a:t> </a:t>
                    </a:r>
                    <a:r>
                      <a:rPr lang="es-ES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(</a:t>
                    </a:r>
                    <a:r>
                      <a:rPr lang="es-MX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 </a:t>
                    </a:r>
                    <a:r>
                      <a:rPr lang="es-ES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x – x</a:t>
                    </a:r>
                    <a:r>
                      <a:rPr lang="es-MX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 </a:t>
                    </a:r>
                    <a:r>
                      <a:rPr lang="es-ES" sz="32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)</a:t>
                    </a:r>
                    <a:r>
                      <a:rPr lang="es-ES" sz="3200" baseline="30000">
                        <a:solidFill>
                          <a:srgbClr val="000066"/>
                        </a:solidFill>
                        <a:latin typeface="Arial" charset="0"/>
                        <a:cs typeface="Times New Roman" charset="0"/>
                      </a:rPr>
                      <a:t>2</a:t>
                    </a:r>
                    <a:endParaRPr lang="es-ES" sz="1200">
                      <a:solidFill>
                        <a:srgbClr val="000066"/>
                      </a:solidFill>
                      <a:latin typeface="Arial" charset="0"/>
                      <a:cs typeface="Times New Roman" charset="0"/>
                    </a:endParaRPr>
                  </a:p>
                </p:txBody>
              </p:sp>
              <p:sp>
                <p:nvSpPr>
                  <p:cNvPr id="4303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296" y="3056"/>
                    <a:ext cx="11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ES_tradnl"/>
                  </a:p>
                </p:txBody>
              </p:sp>
              <p:sp>
                <p:nvSpPr>
                  <p:cNvPr id="4303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436" y="3328"/>
                    <a:ext cx="146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66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ES_tradnl"/>
                  </a:p>
                </p:txBody>
              </p:sp>
              <p:sp>
                <p:nvSpPr>
                  <p:cNvPr id="430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18" y="3340"/>
                    <a:ext cx="900" cy="4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s-MX" sz="3600">
                        <a:solidFill>
                          <a:srgbClr val="000066"/>
                        </a:solidFill>
                        <a:latin typeface="Arial" charset="0"/>
                      </a:rPr>
                      <a:t>(n - 1)</a:t>
                    </a:r>
                    <a:endParaRPr lang="es-ES" sz="3600">
                      <a:solidFill>
                        <a:srgbClr val="000066"/>
                      </a:solidFill>
                      <a:latin typeface="Arial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447800"/>
            <a:ext cx="4876800" cy="4572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DESVIACIÓN ESTÁNDAR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86000"/>
            <a:ext cx="73152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s-MX" sz="2400" b="1">
                <a:solidFill>
                  <a:schemeClr val="accent1"/>
                </a:solidFill>
                <a:latin typeface="AvantGarde" pitchFamily="34" charset="0"/>
              </a:rPr>
              <a:t>La desviación estándar de una población finita, se obtiene mediante la siguiente fórmula:</a:t>
            </a:r>
            <a:endParaRPr lang="es-ES" sz="2400" b="1">
              <a:solidFill>
                <a:schemeClr val="accent1"/>
              </a:solidFill>
              <a:latin typeface="AvantGarde" pitchFamily="34" charset="0"/>
            </a:endParaRPr>
          </a:p>
        </p:txBody>
      </p:sp>
      <p:sp>
        <p:nvSpPr>
          <p:cNvPr id="44053" name="Oval 21"/>
          <p:cNvSpPr>
            <a:spLocks noChangeArrowheads="1"/>
          </p:cNvSpPr>
          <p:nvPr/>
        </p:nvSpPr>
        <p:spPr bwMode="auto">
          <a:xfrm>
            <a:off x="2362200" y="3886200"/>
            <a:ext cx="4419600" cy="2590800"/>
          </a:xfrm>
          <a:prstGeom prst="ellipse">
            <a:avLst/>
          </a:prstGeom>
          <a:gradFill rotWithShape="0">
            <a:gsLst>
              <a:gs pos="0">
                <a:srgbClr val="00FFFF">
                  <a:gamma/>
                  <a:shade val="6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2667000" y="4945063"/>
            <a:ext cx="72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3600">
                <a:solidFill>
                  <a:srgbClr val="000066"/>
                </a:solidFill>
                <a:latin typeface="Arial" charset="0"/>
                <a:cs typeface="Times New Roman" charset="0"/>
                <a:sym typeface="Symbol" pitchFamily="18" charset="2"/>
              </a:rPr>
              <a:t></a:t>
            </a:r>
            <a:r>
              <a:rPr lang="es-MX" sz="3600">
                <a:solidFill>
                  <a:srgbClr val="000066"/>
                </a:solidFill>
                <a:latin typeface="Arial" charset="0"/>
                <a:cs typeface="Times New Roman" charset="0"/>
              </a:rPr>
              <a:t>=</a:t>
            </a:r>
            <a:endParaRPr lang="es-ES" sz="3600">
              <a:solidFill>
                <a:srgbClr val="000066"/>
              </a:solidFill>
              <a:latin typeface="Arial" charset="0"/>
              <a:cs typeface="Times New Roman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498850" y="4648200"/>
            <a:ext cx="2895600" cy="1371600"/>
            <a:chOff x="864" y="3312"/>
            <a:chExt cx="1296" cy="336"/>
          </a:xfrm>
        </p:grpSpPr>
        <p:sp>
          <p:nvSpPr>
            <p:cNvPr id="44058" name="Line 26"/>
            <p:cNvSpPr>
              <a:spLocks noChangeShapeType="1"/>
            </p:cNvSpPr>
            <p:nvPr/>
          </p:nvSpPr>
          <p:spPr bwMode="auto">
            <a:xfrm>
              <a:off x="864" y="3504"/>
              <a:ext cx="96" cy="14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059" name="Line 27"/>
            <p:cNvSpPr>
              <a:spLocks noChangeShapeType="1"/>
            </p:cNvSpPr>
            <p:nvPr/>
          </p:nvSpPr>
          <p:spPr bwMode="auto">
            <a:xfrm flipV="1">
              <a:off x="960" y="3312"/>
              <a:ext cx="96" cy="33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4060" name="Line 28"/>
            <p:cNvSpPr>
              <a:spLocks noChangeShapeType="1"/>
            </p:cNvSpPr>
            <p:nvPr/>
          </p:nvSpPr>
          <p:spPr bwMode="auto">
            <a:xfrm>
              <a:off x="1056" y="3312"/>
              <a:ext cx="110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3956050" y="47244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320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</a:t>
            </a:r>
            <a:r>
              <a:rPr lang="es-ES" sz="32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</a:t>
            </a:r>
            <a:r>
              <a:rPr lang="es-ES" sz="3200">
                <a:solidFill>
                  <a:srgbClr val="000066"/>
                </a:solidFill>
                <a:latin typeface="Arial" charset="0"/>
                <a:cs typeface="Times New Roman" charset="0"/>
              </a:rPr>
              <a:t>(</a:t>
            </a:r>
            <a:r>
              <a:rPr lang="es-MX" sz="3200">
                <a:solidFill>
                  <a:srgbClr val="000066"/>
                </a:solidFill>
                <a:latin typeface="Arial" charset="0"/>
                <a:cs typeface="Times New Roman" charset="0"/>
              </a:rPr>
              <a:t> </a:t>
            </a:r>
            <a:r>
              <a:rPr lang="es-ES" sz="3200">
                <a:solidFill>
                  <a:srgbClr val="000066"/>
                </a:solidFill>
                <a:latin typeface="Arial" charset="0"/>
                <a:cs typeface="Times New Roman" charset="0"/>
              </a:rPr>
              <a:t>x – M</a:t>
            </a:r>
            <a:r>
              <a:rPr lang="es-MX" sz="3200">
                <a:solidFill>
                  <a:srgbClr val="000066"/>
                </a:solidFill>
                <a:latin typeface="Arial" charset="0"/>
                <a:cs typeface="Times New Roman" charset="0"/>
              </a:rPr>
              <a:t> </a:t>
            </a:r>
            <a:r>
              <a:rPr lang="es-ES" sz="3200">
                <a:solidFill>
                  <a:srgbClr val="000066"/>
                </a:solidFill>
                <a:latin typeface="Arial" charset="0"/>
                <a:cs typeface="Times New Roman" charset="0"/>
              </a:rPr>
              <a:t>)</a:t>
            </a:r>
            <a:r>
              <a:rPr lang="es-ES" sz="3200" baseline="30000">
                <a:solidFill>
                  <a:srgbClr val="000066"/>
                </a:solidFill>
                <a:latin typeface="Arial" charset="0"/>
                <a:cs typeface="Times New Roman" charset="0"/>
              </a:rPr>
              <a:t>2</a:t>
            </a:r>
            <a:endParaRPr lang="es-ES" sz="1200">
              <a:solidFill>
                <a:srgbClr val="000066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4013200" y="5341938"/>
            <a:ext cx="23241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4800600" y="537845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sz="3600">
                <a:solidFill>
                  <a:srgbClr val="000066"/>
                </a:solidFill>
                <a:latin typeface="Arial" charset="0"/>
              </a:rPr>
              <a:t>N</a:t>
            </a:r>
            <a:endParaRPr lang="es-ES" sz="360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24000"/>
            <a:ext cx="7772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200" b="1">
                <a:solidFill>
                  <a:srgbClr val="003399"/>
                </a:solidFill>
                <a:latin typeface="Arial" charset="0"/>
              </a:rPr>
              <a:t>La razón teórica de dividir</a:t>
            </a:r>
            <a:r>
              <a:rPr lang="es-MX" sz="2200" b="1">
                <a:solidFill>
                  <a:srgbClr val="FFFF00"/>
                </a:solidFill>
                <a:latin typeface="Arial" charset="0"/>
              </a:rPr>
              <a:t> </a:t>
            </a:r>
            <a:r>
              <a:rPr lang="es-MX" sz="2200" b="1">
                <a:solidFill>
                  <a:schemeClr val="accent1"/>
                </a:solidFill>
                <a:latin typeface="Arial" charset="0"/>
              </a:rPr>
              <a:t>n - 1</a:t>
            </a:r>
            <a:r>
              <a:rPr lang="es-MX" sz="2200" b="1">
                <a:solidFill>
                  <a:srgbClr val="FFFF00"/>
                </a:solidFill>
                <a:latin typeface="Arial" charset="0"/>
              </a:rPr>
              <a:t> </a:t>
            </a:r>
            <a:r>
              <a:rPr lang="es-MX" sz="2200" b="1">
                <a:solidFill>
                  <a:srgbClr val="003399"/>
                </a:solidFill>
                <a:latin typeface="Arial" charset="0"/>
              </a:rPr>
              <a:t>es para buscar la aproximación a la </a:t>
            </a:r>
            <a:r>
              <a:rPr lang="es-ES" sz="2200" b="1">
                <a:solidFill>
                  <a:srgbClr val="003399"/>
                </a:solidFill>
                <a:latin typeface="Arial" charset="0"/>
                <a:cs typeface="Times New Roman" charset="0"/>
                <a:sym typeface="Symbol" pitchFamily="18" charset="2"/>
              </a:rPr>
              <a:t></a:t>
            </a:r>
            <a:r>
              <a:rPr lang="es-MX" sz="2200" b="1">
                <a:solidFill>
                  <a:srgbClr val="003399"/>
                </a:solidFill>
                <a:latin typeface="Arial" charset="0"/>
              </a:rPr>
              <a:t> de una población cuando n es grande la diferencia de dividir entre n - 1 o n es insignificante.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MX" sz="2200" b="1">
              <a:solidFill>
                <a:srgbClr val="FFFF00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200" b="1">
                <a:solidFill>
                  <a:srgbClr val="003399"/>
                </a:solidFill>
                <a:latin typeface="Arial" charset="0"/>
              </a:rPr>
              <a:t>La desviación estándar es útil como medida de variación en un conjunto de datos.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MX" sz="2200" b="1">
              <a:solidFill>
                <a:srgbClr val="003399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200" b="1">
                <a:solidFill>
                  <a:srgbClr val="003399"/>
                </a:solidFill>
                <a:latin typeface="Arial" charset="0"/>
              </a:rPr>
              <a:t>Cuando se quiere comparar la dispersión de dos conjuntos de datos la comparación de las dos desviaciones estándar puede dar un resultado equivocado.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MX" sz="2200" b="1">
              <a:solidFill>
                <a:srgbClr val="003399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200" b="1">
                <a:solidFill>
                  <a:srgbClr val="003399"/>
                </a:solidFill>
                <a:latin typeface="Arial" charset="0"/>
              </a:rPr>
              <a:t>Esto puede ocurrir si las dos variables involucradas tienen medidas en diferentes unidades.</a:t>
            </a:r>
            <a:endParaRPr lang="es-ES" sz="2200" b="1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16100" y="1371600"/>
            <a:ext cx="5638800" cy="5334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COEFICIENTE DE VARIACIÓN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2590800"/>
            <a:ext cx="73152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600" b="1" dirty="0">
                <a:solidFill>
                  <a:srgbClr val="C00000"/>
                </a:solidFill>
                <a:latin typeface="AvantGarde" pitchFamily="34" charset="0"/>
              </a:rPr>
              <a:t>Es una medida útil de dispersión relativa de los datos.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MX" sz="2600" b="1" dirty="0">
              <a:solidFill>
                <a:srgbClr val="C00000"/>
              </a:solidFill>
              <a:latin typeface="AvantGarde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600" b="1" dirty="0">
                <a:solidFill>
                  <a:srgbClr val="C00000"/>
                </a:solidFill>
                <a:latin typeface="AvantGarde" pitchFamily="34" charset="0"/>
              </a:rPr>
              <a:t>Se usa a menudo en ciencias biológicas.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MX" sz="2600" b="1" dirty="0">
              <a:solidFill>
                <a:srgbClr val="C00000"/>
              </a:solidFill>
              <a:latin typeface="AvantGarde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600" b="1" dirty="0">
                <a:solidFill>
                  <a:srgbClr val="C00000"/>
                </a:solidFill>
                <a:latin typeface="AvantGarde" pitchFamily="34" charset="0"/>
              </a:rPr>
              <a:t>Ajusta diferentes escalas de medición, de manera que pueda efectuarse una comparación sensible.</a:t>
            </a:r>
            <a:endParaRPr lang="es-ES" sz="2600" b="1" dirty="0">
              <a:solidFill>
                <a:srgbClr val="C000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0"/>
            <a:ext cx="6400800" cy="381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003399"/>
                </a:solidFill>
              </a:rPr>
              <a:t>COEFICIENTE DE VARIACIÓN</a:t>
            </a:r>
            <a:endParaRPr lang="es-ES">
              <a:solidFill>
                <a:srgbClr val="003399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792288" y="4921250"/>
            <a:ext cx="34804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571500" algn="l"/>
                <a:tab pos="762000" algn="l"/>
              </a:tabLst>
            </a:pPr>
            <a:r>
              <a:rPr lang="es-MX" dirty="0">
                <a:solidFill>
                  <a:srgbClr val="008000"/>
                </a:solidFill>
                <a:latin typeface="Arial" charset="0"/>
              </a:rPr>
              <a:t>CV	=	Coeficiente de variación.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571500" algn="l"/>
                <a:tab pos="762000" algn="l"/>
              </a:tabLst>
            </a:pPr>
            <a:r>
              <a:rPr lang="es-MX" dirty="0">
                <a:solidFill>
                  <a:srgbClr val="008000"/>
                </a:solidFill>
                <a:latin typeface="Arial" charset="0"/>
              </a:rPr>
              <a:t>S	= Desviación estándar.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571500" algn="l"/>
                <a:tab pos="762000" algn="l"/>
              </a:tabLst>
            </a:pPr>
            <a:r>
              <a:rPr lang="es-MX" dirty="0">
                <a:solidFill>
                  <a:srgbClr val="008000"/>
                </a:solidFill>
                <a:latin typeface="Arial" charset="0"/>
              </a:rPr>
              <a:t>X	= Media.</a:t>
            </a:r>
            <a:endParaRPr lang="es-ES" dirty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1905000" y="5867400"/>
            <a:ext cx="228600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s-ES_tradnl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828800" y="2362200"/>
            <a:ext cx="6230938" cy="2255838"/>
            <a:chOff x="1296" y="1440"/>
            <a:chExt cx="3925" cy="1421"/>
          </a:xfrm>
        </p:grpSpPr>
        <p:sp>
          <p:nvSpPr>
            <p:cNvPr id="47110" name="Oval 6"/>
            <p:cNvSpPr>
              <a:spLocks noChangeArrowheads="1"/>
            </p:cNvSpPr>
            <p:nvPr/>
          </p:nvSpPr>
          <p:spPr bwMode="auto">
            <a:xfrm>
              <a:off x="1296" y="1440"/>
              <a:ext cx="2736" cy="1392"/>
            </a:xfrm>
            <a:prstGeom prst="ellipse">
              <a:avLst/>
            </a:prstGeom>
            <a:gradFill rotWithShape="0">
              <a:gsLst>
                <a:gs pos="0">
                  <a:srgbClr val="00FFFF">
                    <a:gamma/>
                    <a:shade val="6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2448" y="1782"/>
              <a:ext cx="134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MX" sz="4000" b="0">
                  <a:solidFill>
                    <a:schemeClr val="tx1"/>
                  </a:solidFill>
                  <a:latin typeface="Arial" charset="0"/>
                </a:rPr>
                <a:t>S   (100)          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MX" sz="4000" b="0">
                  <a:solidFill>
                    <a:schemeClr val="tx1"/>
                  </a:solidFill>
                  <a:latin typeface="Arial" charset="0"/>
                </a:rPr>
                <a:t>X</a:t>
              </a:r>
              <a:endParaRPr lang="es-ES" sz="40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2208" y="1650"/>
              <a:ext cx="820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MX" sz="9600" b="0">
                  <a:solidFill>
                    <a:schemeClr val="tx1"/>
                  </a:solidFill>
                  <a:latin typeface="Georgia" pitchFamily="18" charset="0"/>
                </a:rPr>
                <a:t>( )</a:t>
              </a:r>
              <a:endParaRPr lang="es-ES" sz="9600" b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>
              <a:off x="2496" y="2160"/>
              <a:ext cx="336" cy="0"/>
            </a:xfrm>
            <a:prstGeom prst="line">
              <a:avLst/>
            </a:prstGeom>
            <a:noFill/>
            <a:ln w="5715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2544" y="2208"/>
              <a:ext cx="192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>
              <a:off x="3792" y="2016"/>
              <a:ext cx="912" cy="48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4224" y="2496"/>
              <a:ext cx="99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MX" sz="3200">
                  <a:solidFill>
                    <a:schemeClr val="accent1"/>
                  </a:solidFill>
                  <a:latin typeface="Arial" charset="0"/>
                </a:rPr>
                <a:t>ó 100%</a:t>
              </a:r>
              <a:endParaRPr lang="es-ES" sz="3200">
                <a:solidFill>
                  <a:schemeClr val="accent1"/>
                </a:solidFill>
                <a:latin typeface="Arial" charset="0"/>
              </a:endParaRPr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auto">
            <a:xfrm>
              <a:off x="1536" y="1968"/>
              <a:ext cx="7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MX" sz="4000" b="0">
                  <a:solidFill>
                    <a:schemeClr val="tx1"/>
                  </a:solidFill>
                  <a:latin typeface="Arial" charset="0"/>
                </a:rPr>
                <a:t>CV=</a:t>
              </a:r>
              <a:endParaRPr lang="es-ES_tradnl" sz="4000" b="0">
                <a:solidFill>
                  <a:schemeClr val="tx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-161925"/>
            <a:ext cx="7793037" cy="1143000"/>
          </a:xfrm>
        </p:spPr>
        <p:txBody>
          <a:bodyPr/>
          <a:lstStyle/>
          <a:p>
            <a:pPr algn="ctr"/>
            <a:r>
              <a:rPr lang="es-MX" sz="3600" b="1">
                <a:solidFill>
                  <a:schemeClr val="folHlink"/>
                </a:solidFill>
                <a:latin typeface="Comic Sans MS" pitchFamily="66" charset="0"/>
              </a:rPr>
              <a:t>VARIABLES</a:t>
            </a:r>
            <a:endParaRPr lang="es-ES" sz="3600" b="1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2349500"/>
            <a:ext cx="7772400" cy="4114800"/>
          </a:xfrm>
        </p:spPr>
        <p:txBody>
          <a:bodyPr/>
          <a:lstStyle/>
          <a:p>
            <a:pPr algn="just"/>
            <a:r>
              <a:rPr lang="es-MX">
                <a:solidFill>
                  <a:srgbClr val="990000"/>
                </a:solidFill>
                <a:latin typeface="Comic Sans MS" pitchFamily="66" charset="0"/>
              </a:rPr>
              <a:t>DEPENDIENTE.</a:t>
            </a:r>
            <a:r>
              <a:rPr lang="es-MX">
                <a:solidFill>
                  <a:srgbClr val="000099"/>
                </a:solidFill>
                <a:latin typeface="Comic Sans MS" pitchFamily="66" charset="0"/>
              </a:rPr>
              <a:t> Utilizada para describir el problema estudiado</a:t>
            </a:r>
            <a:endParaRPr lang="es-MX">
              <a:solidFill>
                <a:schemeClr val="folHlink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None/>
            </a:pPr>
            <a:endParaRPr lang="es-MX">
              <a:solidFill>
                <a:schemeClr val="folHlink"/>
              </a:solidFill>
              <a:latin typeface="Comic Sans MS" pitchFamily="66" charset="0"/>
            </a:endParaRPr>
          </a:p>
          <a:p>
            <a:pPr algn="just"/>
            <a:r>
              <a:rPr lang="es-MX">
                <a:solidFill>
                  <a:srgbClr val="990000"/>
                </a:solidFill>
                <a:latin typeface="Comic Sans MS" pitchFamily="66" charset="0"/>
              </a:rPr>
              <a:t>INDEPENDIENTE.</a:t>
            </a:r>
            <a:r>
              <a:rPr lang="es-MX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s-MX">
                <a:solidFill>
                  <a:srgbClr val="000099"/>
                </a:solidFill>
                <a:latin typeface="Comic Sans MS" pitchFamily="66" charset="0"/>
              </a:rPr>
              <a:t>Se utilizan para describir o medir los factores que se supone son la causa o influyen en el problema</a:t>
            </a:r>
          </a:p>
          <a:p>
            <a:pPr algn="just"/>
            <a:endParaRPr lang="es-ES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476375" y="1196975"/>
            <a:ext cx="6713538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MX">
                <a:solidFill>
                  <a:srgbClr val="000099"/>
                </a:solidFill>
                <a:latin typeface="Comic Sans MS" pitchFamily="66" charset="0"/>
              </a:rPr>
              <a:t>Por su interrelación</a:t>
            </a:r>
            <a:endParaRPr lang="es-ES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37" name="Oval 17"/>
          <p:cNvSpPr>
            <a:spLocks noChangeArrowheads="1"/>
          </p:cNvSpPr>
          <p:nvPr/>
        </p:nvSpPr>
        <p:spPr bwMode="auto">
          <a:xfrm>
            <a:off x="3048000" y="762000"/>
            <a:ext cx="4191000" cy="1219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>
                <a:solidFill>
                  <a:schemeClr val="folHlink"/>
                </a:solidFill>
                <a:latin typeface="Comic Sans MS" pitchFamily="66" charset="0"/>
              </a:rPr>
              <a:t>VARIABLES</a:t>
            </a:r>
            <a:endParaRPr lang="es-ES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0" y="2057400"/>
            <a:ext cx="5105400" cy="3505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0" y="2938463"/>
            <a:ext cx="4068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7030A0"/>
                </a:solidFill>
              </a:rPr>
              <a:t>              </a:t>
            </a:r>
            <a:r>
              <a:rPr lang="es-MX" sz="3200" dirty="0">
                <a:solidFill>
                  <a:srgbClr val="7030A0"/>
                </a:solidFill>
                <a:latin typeface="Comic Sans MS" pitchFamily="66" charset="0"/>
              </a:rPr>
              <a:t>CUALITATIVAS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181600" y="2514600"/>
            <a:ext cx="3962400" cy="28956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276600" y="4365625"/>
            <a:ext cx="393729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7030A0"/>
                </a:solidFill>
              </a:rPr>
              <a:t>   </a:t>
            </a:r>
            <a:r>
              <a:rPr lang="es-MX" sz="3200" dirty="0">
                <a:solidFill>
                  <a:srgbClr val="7030A0"/>
                </a:solidFill>
                <a:latin typeface="Comic Sans MS" pitchFamily="66" charset="0"/>
              </a:rPr>
              <a:t>CUANTITATIVAS</a:t>
            </a:r>
          </a:p>
          <a:p>
            <a:endParaRPr lang="es-MX" sz="44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914400" y="16002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s-MX" b="0" dirty="0">
                <a:solidFill>
                  <a:srgbClr val="0070C0"/>
                </a:solidFill>
                <a:latin typeface="Comic Sans MS" pitchFamily="66" charset="0"/>
              </a:rPr>
              <a:t>Por su naturaleza:</a:t>
            </a:r>
            <a:endParaRPr lang="es-ES" b="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457200"/>
            <a:ext cx="8943975" cy="1143000"/>
          </a:xfrm>
        </p:spPr>
        <p:txBody>
          <a:bodyPr/>
          <a:lstStyle/>
          <a:p>
            <a:pPr algn="ctr"/>
            <a:r>
              <a:rPr lang="es-MX" sz="3600" b="1">
                <a:solidFill>
                  <a:schemeClr val="folHlink"/>
                </a:solidFill>
                <a:latin typeface="Comic Sans MS" pitchFamily="66" charset="0"/>
              </a:rPr>
              <a:t>VARIABLES CUANTITATIVAS</a:t>
            </a:r>
            <a:endParaRPr lang="es-ES" sz="3600" b="1">
              <a:solidFill>
                <a:schemeClr val="folHlink"/>
              </a:solidFill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79838" y="4221163"/>
            <a:ext cx="1143000" cy="990600"/>
            <a:chOff x="2928" y="3216"/>
            <a:chExt cx="720" cy="624"/>
          </a:xfrm>
        </p:grpSpPr>
        <p:sp>
          <p:nvSpPr>
            <p:cNvPr id="114693" name="Line 5"/>
            <p:cNvSpPr>
              <a:spLocks noChangeShapeType="1"/>
            </p:cNvSpPr>
            <p:nvPr/>
          </p:nvSpPr>
          <p:spPr bwMode="auto">
            <a:xfrm flipV="1">
              <a:off x="2928" y="3216"/>
              <a:ext cx="720" cy="28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114694" name="Line 6"/>
            <p:cNvSpPr>
              <a:spLocks noChangeShapeType="1"/>
            </p:cNvSpPr>
            <p:nvPr/>
          </p:nvSpPr>
          <p:spPr bwMode="auto">
            <a:xfrm>
              <a:off x="2928" y="3504"/>
              <a:ext cx="720" cy="336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S_tradnl"/>
            </a:p>
          </p:txBody>
        </p:sp>
      </p:grp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0" y="34290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s-MX" sz="2800" dirty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 sz="2800" dirty="0">
                <a:solidFill>
                  <a:srgbClr val="008000"/>
                </a:solidFill>
                <a:latin typeface="Comic Sans MS" pitchFamily="66" charset="0"/>
              </a:rPr>
              <a:t>                                    Número de hijos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 sz="2800" dirty="0">
                <a:solidFill>
                  <a:srgbClr val="000099"/>
                </a:solidFill>
                <a:latin typeface="Comic Sans MS" pitchFamily="66" charset="0"/>
              </a:rPr>
              <a:t>      DISCRETAS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 sz="2800" dirty="0">
                <a:solidFill>
                  <a:srgbClr val="000099"/>
                </a:solidFill>
                <a:latin typeface="Comic Sans MS" pitchFamily="66" charset="0"/>
              </a:rPr>
              <a:t>                                    </a:t>
            </a:r>
            <a:r>
              <a:rPr lang="es-MX" sz="2800" dirty="0">
                <a:solidFill>
                  <a:srgbClr val="008000"/>
                </a:solidFill>
                <a:latin typeface="Comic Sans MS" pitchFamily="66" charset="0"/>
              </a:rPr>
              <a:t>Colonias bacterias</a:t>
            </a:r>
            <a:endParaRPr lang="es-ES" dirty="0">
              <a:solidFill>
                <a:srgbClr val="008000"/>
              </a:solidFill>
            </a:endParaRP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1042988" y="2349500"/>
            <a:ext cx="748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400">
                <a:solidFill>
                  <a:srgbClr val="000099"/>
                </a:solidFill>
                <a:latin typeface="Comic Sans MS" pitchFamily="66" charset="0"/>
              </a:rPr>
              <a:t>Representada por valores enteros dentro de un rango de posibilidades numéricas </a:t>
            </a:r>
            <a:endParaRPr lang="es-ES" sz="240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457200"/>
            <a:ext cx="8943975" cy="1143000"/>
          </a:xfrm>
        </p:spPr>
        <p:txBody>
          <a:bodyPr/>
          <a:lstStyle/>
          <a:p>
            <a:pPr algn="ctr"/>
            <a:r>
              <a:rPr lang="es-MX" sz="3600" b="1">
                <a:solidFill>
                  <a:schemeClr val="folHlink"/>
                </a:solidFill>
                <a:latin typeface="Comic Sans MS" pitchFamily="66" charset="0"/>
              </a:rPr>
              <a:t>VARIABLES CUANTITATIVAS</a:t>
            </a:r>
            <a:endParaRPr lang="es-ES" sz="3600" b="1">
              <a:solidFill>
                <a:schemeClr val="folHlink"/>
              </a:solidFill>
              <a:latin typeface="Comic Sans MS" pitchFamily="66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79838" y="4221163"/>
            <a:ext cx="1143000" cy="990600"/>
            <a:chOff x="2928" y="3216"/>
            <a:chExt cx="720" cy="624"/>
          </a:xfrm>
        </p:grpSpPr>
        <p:sp>
          <p:nvSpPr>
            <p:cNvPr id="115716" name="Line 4"/>
            <p:cNvSpPr>
              <a:spLocks noChangeShapeType="1"/>
            </p:cNvSpPr>
            <p:nvPr/>
          </p:nvSpPr>
          <p:spPr bwMode="auto">
            <a:xfrm flipV="1">
              <a:off x="2928" y="3216"/>
              <a:ext cx="720" cy="288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115717" name="Line 5"/>
            <p:cNvSpPr>
              <a:spLocks noChangeShapeType="1"/>
            </p:cNvSpPr>
            <p:nvPr/>
          </p:nvSpPr>
          <p:spPr bwMode="auto">
            <a:xfrm>
              <a:off x="2928" y="3504"/>
              <a:ext cx="720" cy="336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S_tradnl"/>
            </a:p>
          </p:txBody>
        </p:sp>
      </p:grp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0" y="34290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s-MX" sz="280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 sz="2800">
                <a:solidFill>
                  <a:srgbClr val="000099"/>
                </a:solidFill>
                <a:latin typeface="Comic Sans MS" pitchFamily="66" charset="0"/>
              </a:rPr>
              <a:t>                                    </a:t>
            </a:r>
            <a:r>
              <a:rPr lang="es-MX" sz="2800">
                <a:solidFill>
                  <a:srgbClr val="6699FF"/>
                </a:solidFill>
                <a:latin typeface="Comic Sans MS" pitchFamily="66" charset="0"/>
              </a:rPr>
              <a:t>Peso corporal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 sz="2800">
                <a:solidFill>
                  <a:srgbClr val="000099"/>
                </a:solidFill>
                <a:latin typeface="Comic Sans MS" pitchFamily="66" charset="0"/>
              </a:rPr>
              <a:t>      CONTINUAS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MX" sz="2800">
                <a:solidFill>
                  <a:srgbClr val="000099"/>
                </a:solidFill>
                <a:latin typeface="Comic Sans MS" pitchFamily="66" charset="0"/>
              </a:rPr>
              <a:t>                                    </a:t>
            </a:r>
            <a:r>
              <a:rPr lang="es-MX" sz="2800">
                <a:solidFill>
                  <a:srgbClr val="6699FF"/>
                </a:solidFill>
                <a:latin typeface="Comic Sans MS" pitchFamily="66" charset="0"/>
              </a:rPr>
              <a:t>Talla</a:t>
            </a:r>
            <a:endParaRPr lang="es-ES">
              <a:solidFill>
                <a:srgbClr val="000099"/>
              </a:solidFill>
            </a:endParaRP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042988" y="2349500"/>
            <a:ext cx="748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400">
                <a:solidFill>
                  <a:srgbClr val="000099"/>
                </a:solidFill>
                <a:latin typeface="Comic Sans MS" pitchFamily="66" charset="0"/>
              </a:rPr>
              <a:t>Puede presentar valores numéricos también fraccionarios, no solamente enteros</a:t>
            </a:r>
            <a:endParaRPr lang="es-ES" sz="240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295400"/>
            <a:ext cx="4876800" cy="4572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s-ES_tradnl" sz="2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Clasificación de Variables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5075238" y="2743200"/>
            <a:ext cx="2100262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s-ES_tradnl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062538" y="2933700"/>
            <a:ext cx="21256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 eaLnBrk="0" hangingPunct="0">
              <a:lnSpc>
                <a:spcPct val="90000"/>
              </a:lnSpc>
              <a:tabLst>
                <a:tab pos="1044575" algn="l"/>
              </a:tabLst>
            </a:pPr>
            <a:r>
              <a:rPr lang="es-ES_tradnl" sz="210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Nivel de razón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3956050" y="3581400"/>
            <a:ext cx="2100263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s-ES_tradnl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3962400" y="3771900"/>
            <a:ext cx="2114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 eaLnBrk="0" hangingPunct="0">
              <a:lnSpc>
                <a:spcPct val="90000"/>
              </a:lnSpc>
              <a:tabLst>
                <a:tab pos="1044575" algn="l"/>
              </a:tabLst>
            </a:pPr>
            <a:r>
              <a:rPr lang="es-ES_tradnl" sz="210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Nivel intervalar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2913063" y="4419600"/>
            <a:ext cx="2098675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s-ES_tradnl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3014663" y="4610100"/>
            <a:ext cx="1895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 eaLnBrk="0" hangingPunct="0">
              <a:lnSpc>
                <a:spcPct val="90000"/>
              </a:lnSpc>
              <a:tabLst>
                <a:tab pos="1044575" algn="l"/>
              </a:tabLst>
            </a:pPr>
            <a:r>
              <a:rPr lang="es-ES_tradnl" sz="210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Nivel ordinal</a:t>
            </a: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1958975" y="5257800"/>
            <a:ext cx="2100263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s-ES_tradnl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1879600" y="5448300"/>
            <a:ext cx="226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766763" indent="-766763" algn="ctr" eaLnBrk="0" hangingPunct="0">
              <a:lnSpc>
                <a:spcPct val="90000"/>
              </a:lnSpc>
              <a:tabLst>
                <a:tab pos="1044575" algn="l"/>
              </a:tabLst>
            </a:pPr>
            <a:r>
              <a:rPr lang="es-ES_tradnl" sz="210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Nivel nominal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938213" y="2133600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2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Por escala de medición: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b="1">
                <a:solidFill>
                  <a:schemeClr val="folHlink"/>
                </a:solidFill>
                <a:latin typeface="Comic Sans MS" pitchFamily="66" charset="0"/>
              </a:rPr>
              <a:t>VARIABLES</a:t>
            </a:r>
            <a:endParaRPr lang="es-ES" sz="3600" b="1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7713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990000"/>
              </a:buClr>
              <a:buSzPct val="70000"/>
            </a:pPr>
            <a:r>
              <a:rPr lang="es-MX" sz="2800" dirty="0">
                <a:solidFill>
                  <a:srgbClr val="008000"/>
                </a:solidFill>
                <a:latin typeface="Comic Sans MS" pitchFamily="66" charset="0"/>
              </a:rPr>
              <a:t>Las V. Cualitativas se relacionan con tasas, razones y proporciones.</a:t>
            </a:r>
          </a:p>
          <a:p>
            <a:pPr algn="just">
              <a:lnSpc>
                <a:spcPct val="90000"/>
              </a:lnSpc>
              <a:buClr>
                <a:srgbClr val="990000"/>
              </a:buClr>
              <a:buSzPct val="70000"/>
            </a:pPr>
            <a:endParaRPr lang="es-MX" sz="2800" dirty="0">
              <a:solidFill>
                <a:srgbClr val="6699FF"/>
              </a:solidFill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Clr>
                <a:srgbClr val="990000"/>
              </a:buClr>
              <a:buSzPct val="70000"/>
            </a:pPr>
            <a:r>
              <a:rPr lang="es-MX" sz="2800" dirty="0">
                <a:solidFill>
                  <a:srgbClr val="000099"/>
                </a:solidFill>
                <a:latin typeface="Comic Sans MS" pitchFamily="66" charset="0"/>
              </a:rPr>
              <a:t>Las V. Cuantitativas con medidas de tendencia central (media, mediana y moda) y de dispersión (límites, desviación estándar, varianza y percentiles).</a:t>
            </a:r>
            <a:endParaRPr lang="es-ES" sz="2800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1145</Words>
  <Application>Microsoft Office PowerPoint</Application>
  <PresentationFormat>Presentación en pantalla (4:3)</PresentationFormat>
  <Paragraphs>364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Módulo</vt:lpstr>
      <vt:lpstr>BIOESTADISTICA</vt:lpstr>
      <vt:lpstr>Diapositiva 2</vt:lpstr>
      <vt:lpstr>VARIABLES</vt:lpstr>
      <vt:lpstr>VARIABLES</vt:lpstr>
      <vt:lpstr>VARIABLES</vt:lpstr>
      <vt:lpstr>VARIABLES CUANTITATIVAS</vt:lpstr>
      <vt:lpstr>VARIABLES CUANTITATIVAS</vt:lpstr>
      <vt:lpstr>Clasificación de Variables</vt:lpstr>
      <vt:lpstr>VARIABLES</vt:lpstr>
      <vt:lpstr>MEDIDAS DE TENDENCIA CENTRAL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MEDIDAS DE DISPERSION</vt:lpstr>
      <vt:lpstr>MEDIDAS DE DISPERSIÓN</vt:lpstr>
      <vt:lpstr>MEDIDAS DE DISPERSIÓN</vt:lpstr>
      <vt:lpstr>AMPLITUD</vt:lpstr>
      <vt:lpstr>AMPLITUD</vt:lpstr>
      <vt:lpstr>AMPLITUD</vt:lpstr>
      <vt:lpstr>Diapositiva 26</vt:lpstr>
      <vt:lpstr>VARIANZA</vt:lpstr>
      <vt:lpstr>VARIANZA</vt:lpstr>
      <vt:lpstr>CÁLCULO DE LA VARIANZA</vt:lpstr>
      <vt:lpstr>VARIANZA</vt:lpstr>
      <vt:lpstr>Diapositiva 31</vt:lpstr>
      <vt:lpstr>DESVIACIÓN ESTÁNDAR</vt:lpstr>
      <vt:lpstr>DESVIACIÓN ESTÁNDAR</vt:lpstr>
      <vt:lpstr>Diapositiva 34</vt:lpstr>
      <vt:lpstr>COEFICIENTE DE VARIACIÓN</vt:lpstr>
      <vt:lpstr>COEFICIENTE DE VARIACIÓN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BIOESTADISTICA</dc:title>
  <dc:creator>WinuE</dc:creator>
  <cp:lastModifiedBy>WinuE</cp:lastModifiedBy>
  <cp:revision>7</cp:revision>
  <dcterms:created xsi:type="dcterms:W3CDTF">2009-04-02T14:19:25Z</dcterms:created>
  <dcterms:modified xsi:type="dcterms:W3CDTF">2009-05-08T17:41:05Z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175509</vt:lpwstr>
  </property>
  <property fmtid="{D5CDD505-2E9C-101B-9397-08002B2CF9AE}" name="NXPowerLiteVersion" pid="3">
    <vt:lpwstr>D4.1.1</vt:lpwstr>
  </property>
</Properties>
</file>