
<file path=[Content_Types].xml><?xml version="1.0" encoding="utf-8"?>
<Types xmlns="http://schemas.openxmlformats.org/package/2006/content-types">
  <Override ContentType="application/vnd.openxmlformats-officedocument.presentationml.slide+xml" PartName="/ppt/slides/slide29.xml"/>
  <Override ContentType="application/vnd.openxmlformats-officedocument.presentationml.slide+xml" PartName="/ppt/slides/slide47.xml"/>
  <Override ContentType="application/vnd.openxmlformats-officedocument.presentationml.slide+xml" PartName="/ppt/slides/slide58.xml"/>
  <Override ContentType="application/vnd.openxmlformats-officedocument.presentationml.slide+xml" PartName="/ppt/slides/slide76.xml"/>
  <Override ContentType="application/vnd.openxmlformats-officedocument.presentationml.notesSlide+xml" PartName="/ppt/notesSlides/notesSlide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6.xml"/>
  <Override ContentType="application/vnd.openxmlformats-officedocument.presentationml.slide+xml" PartName="/ppt/slides/slide54.xml"/>
  <Override ContentType="application/vnd.openxmlformats-officedocument.presentationml.slide+xml" PartName="/ppt/slides/slide6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+xml" PartName="/ppt/slides/slide25.xml"/>
  <Override ContentType="application/vnd.openxmlformats-officedocument.presentationml.slide+xml" PartName="/ppt/slides/slide43.xml"/>
  <Override ContentType="application/vnd.openxmlformats-officedocument.presentationml.slide+xml" PartName="/ppt/slides/slide7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32.xml"/>
  <Override ContentType="application/vnd.openxmlformats-officedocument.presentationml.slide+xml" PartName="/ppt/slides/slide50.xml"/>
  <Override ContentType="application/vnd.openxmlformats-officedocument.presentationml.slide+xml" PartName="/ppt/slides/slide61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3.xml"/>
  <Override ContentType="application/vnd.openxmlformats-officedocument.presentationml.notesSlide+xml" PartName="/ppt/notesSlides/notesSlide16.xml"/>
  <Override ContentType="application/vnd.openxmlformats-officedocument.presentationml.slide+xml" PartName="/ppt/slides/slide1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0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7.xml"/>
  <Override ContentType="application/vnd.openxmlformats-officedocument.presentationml.slide+xml" PartName="/ppt/slides/slide9.xml"/>
  <Override ContentType="application/vnd.openxmlformats-officedocument.presentationml.slide+xml" PartName="/ppt/slides/slide59.xml"/>
  <Override ContentType="application/vnd.openxmlformats-officedocument.presentationml.slide+xml" PartName="/ppt/slides/slide77.xml"/>
  <Override ContentType="application/vnd.openxmlformats-officedocument.presentationml.viewProps+xml" PartName="/ppt/viewProps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+xml" PartName="/ppt/slides/slide57.xml"/>
  <Override ContentType="application/vnd.openxmlformats-officedocument.presentationml.slide+xml" PartName="/ppt/slides/slide66.xml"/>
  <Override ContentType="application/vnd.openxmlformats-officedocument.presentationml.slide+xml" PartName="/ppt/slides/slide75.xml"/>
  <Override ContentType="application/vnd.openxmlformats-officedocument.presentationml.slideLayout+xml" PartName="/ppt/slideLayouts/slideLayout7.xml"/>
  <Default ContentType="image/png" Extension="png"/>
  <Default ContentType="application/vnd.ms-office.legacyDiagramText" Extension="bin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64.xml"/>
  <Override ContentType="application/vnd.openxmlformats-officedocument.presentationml.slide+xml" PartName="/ppt/slides/slide73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presentationml.notesSlide+xml" PartName="/ppt/notesSlides/notesSlide19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+xml" PartName="/ppt/slides/slide62.xml"/>
  <Override ContentType="application/vnd.openxmlformats-officedocument.presentationml.slide+xml" PartName="/ppt/slides/slide71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6.xml"/>
  <Override ContentType="application/vnd.openxmlformats-officedocument.presentationml.notesSlide+xml" PartName="/ppt/notesSlides/notesSlide17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+xml" PartName="/ppt/slides/slide6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3.xml"/>
  <Override ContentType="application/vnd.openxmlformats-officedocument.presentationml.notesSlide+xml" PartName="/ppt/notesSlides/notesSlide15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notesSlide+xml" PartName="/ppt/notesSlides/notesSlide13.xml"/>
  <Override ContentType="application/vnd.openxmlformats-officedocument.presentationml.slideLayout+xml" PartName="/ppt/slideLayouts/slideLayout10.xml"/>
  <Default ContentType="application/vnd.openxmlformats-officedocument.vmlDrawing" Extension="vml"/>
  <Override ContentType="application/vnd.openxmlformats-officedocument.presentationml.notesSlide+xml" PartName="/ppt/notesSlides/notesSlide8.xml"/>
  <Default ContentType="image/gif" Extension="gif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.xml"/>
  <Override ContentType="application/vnd.ms-office.legacyDocTextInfo" PartName="/ppt/legacyDocTextInfo.bin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slide+xml" PartName="/ppt/slides/slide69.xml"/>
  <Override ContentType="application/vnd.openxmlformats-officedocument.presentationml.slide+xml" PartName="/ppt/slides/slide78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presentationml.slide+xml" PartName="/ppt/slides/slide6.xml"/>
  <Override ContentType="application/vnd.openxmlformats-officedocument.presentationml.slide+xml" PartName="/ppt/slides/slide38.xml"/>
  <Override ContentType="application/vnd.openxmlformats-officedocument.presentationml.slide+xml" PartName="/ppt/slides/slide56.xml"/>
  <Override ContentType="application/vnd.openxmlformats-officedocument.presentationml.slide+xml" PartName="/ppt/slides/slide6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7.xml"/>
  <Override ContentType="application/vnd.openxmlformats-officedocument.presentationml.slide+xml" PartName="/ppt/slides/slide45.xml"/>
  <Override ContentType="application/vnd.openxmlformats-officedocument.presentationml.slide+xml" PartName="/ppt/slides/slide74.xml"/>
  <Override ContentType="application/vnd.openxmlformats-officedocument.presentationml.slideLayout+xml" PartName="/ppt/slideLayouts/slideLayout4.xml"/>
  <Override ContentType="application/vnd.openxmlformats-officedocument.theme+xml" PartName="/ppt/theme/theme3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34.xml"/>
  <Override ContentType="application/vnd.openxmlformats-officedocument.presentationml.slide+xml" PartName="/ppt/slides/slide52.xml"/>
  <Override ContentType="application/vnd.openxmlformats-officedocument.presentationml.slide+xml" PartName="/ppt/slides/slide63.xml"/>
  <Override ContentType="application/vnd.openxmlformats-officedocument.presentationml.slideLayout+xml" PartName="/ppt/slideLayouts/slideLayout15.xml"/>
  <Override ContentType="application/vnd.openxmlformats-officedocument.presentationml.notesSlide+xml" PartName="/ppt/notesSlides/notesSlide18.xml"/>
  <Default ContentType="application/vnd.openxmlformats-package.relationships+xml" Extension="rels"/>
  <Override ContentType="application/vnd.openxmlformats-officedocument.presentationml.slide+xml" PartName="/ppt/slides/slide23.xml"/>
  <Override ContentType="application/vnd.openxmlformats-officedocument.presentationml.slide+xml" PartName="/ppt/slides/slide41.xml"/>
  <Override ContentType="application/vnd.openxmlformats-officedocument.presentationml.slide+xml" PartName="/ppt/slides/slide70.xml"/>
  <Override ContentType="application/vnd.openxmlformats-officedocument.presentationml.slideLayout+xml" PartName="/ppt/slideLayouts/slideLayout22.xml"/>
  <Override ContentType="application/vnd.openxmlformats-officedocument.presentationml.slide+xml" PartName="/ppt/slides/slide12.xml"/>
  <Override ContentType="application/vnd.openxmlformats-officedocument.presentationml.slide+xml" PartName="/ppt/slides/slide30.xml"/>
  <Override ContentType="application/vnd.openxmlformats-officedocument.presentationml.slideLayout+xml" PartName="/ppt/slideLayouts/slideLayout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9.xml"/>
  <Override ContentType="application/vnd.openxmlformats-officedocument.presentationml.slide+xml" PartName="/ppt/slides/slide79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7.xml"/>
  <Override ContentType="application/vnd.openxmlformats-officedocument.presentationml.slide+xml" PartName="/ppt/slides/slide68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82"/>
  </p:notesMasterIdLst>
  <p:sldIdLst>
    <p:sldId id="256" r:id="rId3"/>
    <p:sldId id="259" r:id="rId4"/>
    <p:sldId id="258" r:id="rId5"/>
    <p:sldId id="264" r:id="rId6"/>
    <p:sldId id="263" r:id="rId7"/>
    <p:sldId id="265" r:id="rId8"/>
    <p:sldId id="268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7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260" r:id="rId44"/>
    <p:sldId id="257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1" r:id="rId55"/>
    <p:sldId id="312" r:id="rId56"/>
    <p:sldId id="310" r:id="rId57"/>
    <p:sldId id="327" r:id="rId58"/>
    <p:sldId id="261" r:id="rId59"/>
    <p:sldId id="314" r:id="rId60"/>
    <p:sldId id="325" r:id="rId61"/>
    <p:sldId id="324" r:id="rId62"/>
    <p:sldId id="331" r:id="rId63"/>
    <p:sldId id="332" r:id="rId64"/>
    <p:sldId id="333" r:id="rId65"/>
    <p:sldId id="334" r:id="rId66"/>
    <p:sldId id="335" r:id="rId67"/>
    <p:sldId id="336" r:id="rId68"/>
    <p:sldId id="326" r:id="rId69"/>
    <p:sldId id="337" r:id="rId70"/>
    <p:sldId id="338" r:id="rId71"/>
    <p:sldId id="339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50715" autoAdjust="0"/>
  </p:normalViewPr>
  <p:slideViewPr>
    <p:cSldViewPr>
      <p:cViewPr varScale="1">
        <p:scale>
          <a:sx n="40" d="100"/>
          <a:sy n="40" d="100"/>
        </p:scale>
        <p:origin x="-20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microsoft.com/office/2006/relationships/legacyDocTextInfo" Target="legacyDocTextInfo.bin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14D74-24CF-4CE2-80D3-F37DD099CCE1}" type="datetimeFigureOut">
              <a:rPr lang="es-MX" smtClean="0"/>
              <a:pPr/>
              <a:t>01/04/2009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473DB-D3E2-4A44-A916-FD1BEB4B96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6FE77A-CDBA-484C-8EBA-52B942D8232D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_tradnl" b="1" u="sng" dirty="0"/>
              <a:t>CLASIFICACIÓN DE LAS VÍAS DE ADMINISTRACIÓN:</a:t>
            </a:r>
            <a:r>
              <a:rPr lang="es-ES_tradnl" u="sng" dirty="0"/>
              <a:t> </a:t>
            </a:r>
          </a:p>
          <a:p>
            <a:pPr>
              <a:spcBef>
                <a:spcPct val="0"/>
              </a:spcBef>
            </a:pPr>
            <a:r>
              <a:rPr lang="es-ES_tradnl" dirty="0"/>
              <a:t>* </a:t>
            </a:r>
            <a:r>
              <a:rPr lang="es-ES_tradnl" b="1" dirty="0"/>
              <a:t>Vía Externa</a:t>
            </a:r>
            <a:r>
              <a:rPr lang="es-ES_tradnl" dirty="0"/>
              <a:t>: El medicamento se aplica directamente sobre el sitio afectado para lograr efecto local sobre la </a:t>
            </a:r>
          </a:p>
          <a:p>
            <a:r>
              <a:rPr lang="es-ES_tradnl" dirty="0"/>
              <a:t>                      piel, las mucosas (fosas nasales, uretra, vagina, conjuntiva, ocular) y sobre el oído y la  </a:t>
            </a:r>
            <a:r>
              <a:rPr lang="es-ES_tradnl" dirty="0" err="1"/>
              <a:t>orofaringe</a:t>
            </a:r>
            <a:r>
              <a:rPr lang="es-ES_tradnl" dirty="0"/>
              <a:t>. </a:t>
            </a:r>
          </a:p>
          <a:p>
            <a:pPr>
              <a:spcBef>
                <a:spcPct val="0"/>
              </a:spcBef>
            </a:pPr>
            <a:endParaRPr lang="es-ES_tradnl" dirty="0"/>
          </a:p>
          <a:p>
            <a:pPr>
              <a:spcBef>
                <a:spcPct val="0"/>
              </a:spcBef>
            </a:pPr>
            <a:r>
              <a:rPr lang="es-ES_tradnl" dirty="0"/>
              <a:t>* </a:t>
            </a:r>
            <a:r>
              <a:rPr lang="es-ES_tradnl" b="1" dirty="0"/>
              <a:t>Vía Interna</a:t>
            </a:r>
            <a:r>
              <a:rPr lang="es-ES_tradnl" dirty="0"/>
              <a:t>: Se emplea con el objetivo de obtener un efecto sistémico del medicamento después de su </a:t>
            </a:r>
          </a:p>
          <a:p>
            <a:pPr>
              <a:spcBef>
                <a:spcPct val="0"/>
              </a:spcBef>
            </a:pPr>
            <a:r>
              <a:rPr lang="es-ES_tradnl" dirty="0"/>
              <a:t>                       absorción y se divide en:</a:t>
            </a:r>
          </a:p>
          <a:p>
            <a:pPr>
              <a:spcBef>
                <a:spcPct val="0"/>
              </a:spcBef>
            </a:pPr>
            <a:r>
              <a:rPr lang="es-ES_tradnl" dirty="0"/>
              <a:t>- Vía Entérica: Administración del medicamento a través del tubo digestivo, entre las que se encuentran la vía </a:t>
            </a:r>
          </a:p>
          <a:p>
            <a:pPr>
              <a:spcBef>
                <a:spcPct val="0"/>
              </a:spcBef>
            </a:pPr>
            <a:r>
              <a:rPr lang="es-ES_tradnl" dirty="0"/>
              <a:t>                     oral o bucal, sublingual y rectal.</a:t>
            </a:r>
          </a:p>
          <a:p>
            <a:pPr>
              <a:spcBef>
                <a:spcPct val="0"/>
              </a:spcBef>
            </a:pPr>
            <a:r>
              <a:rPr lang="es-ES_tradnl" dirty="0"/>
              <a:t>- Vía Parenteral: Administración del medicamento directamente a la circulación mediante el uso de inyecciones y  </a:t>
            </a:r>
          </a:p>
          <a:p>
            <a:pPr>
              <a:spcBef>
                <a:spcPct val="0"/>
              </a:spcBef>
            </a:pPr>
            <a:r>
              <a:rPr lang="es-ES_tradnl" dirty="0"/>
              <a:t>                         entre las cuales están las vía </a:t>
            </a:r>
            <a:r>
              <a:rPr lang="es-ES_tradnl" dirty="0" err="1"/>
              <a:t>endovenosa</a:t>
            </a:r>
            <a:r>
              <a:rPr lang="es-ES_tradnl" dirty="0"/>
              <a:t>, intramuscular, subcutánea e intradérmica, entre otras.</a:t>
            </a:r>
          </a:p>
          <a:p>
            <a:pPr>
              <a:spcBef>
                <a:spcPct val="0"/>
              </a:spcBef>
            </a:pPr>
            <a:r>
              <a:rPr lang="es-ES_tradnl" dirty="0"/>
              <a:t>- Vía </a:t>
            </a:r>
            <a:r>
              <a:rPr lang="es-ES_tradnl" dirty="0" err="1"/>
              <a:t>Inhalatoria</a:t>
            </a:r>
            <a:r>
              <a:rPr lang="es-ES_tradnl" dirty="0"/>
              <a:t>: Administración de un fármaco vehiculizado por el aire inspirado con el fin de ejercer efecto local  </a:t>
            </a:r>
          </a:p>
          <a:p>
            <a:pPr>
              <a:spcBef>
                <a:spcPct val="0"/>
              </a:spcBef>
            </a:pPr>
            <a:r>
              <a:rPr lang="es-ES_tradnl" dirty="0"/>
              <a:t>                         sobre el árbol bronquial y sistémico después de la absorción. </a:t>
            </a:r>
          </a:p>
          <a:p>
            <a:endParaRPr lang="es-ES_tradnl" dirty="0"/>
          </a:p>
          <a:p>
            <a:r>
              <a:rPr lang="es-ES_tradnl" dirty="0"/>
              <a:t>*</a:t>
            </a:r>
            <a:r>
              <a:rPr lang="es-ES_tradnl" b="1" dirty="0"/>
              <a:t> Vía Percutánea:</a:t>
            </a:r>
            <a:r>
              <a:rPr lang="es-ES_tradnl" dirty="0"/>
              <a:t> El medicamento se pone sobre la piel para que a través de esta se absorba y se obtenga un </a:t>
            </a:r>
          </a:p>
          <a:p>
            <a:r>
              <a:rPr lang="es-ES_tradnl" dirty="0"/>
              <a:t>                              efecto sistémico.</a:t>
            </a:r>
            <a:endParaRPr lang="es-ES_tradnl" b="1" dirty="0"/>
          </a:p>
          <a:p>
            <a:endParaRPr lang="es-ES_tradnl" b="1" dirty="0"/>
          </a:p>
          <a:p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8BFC5-2BFC-4C1B-9D3E-A6A795E86768}" type="slidenum">
              <a:rPr lang="es-ES"/>
              <a:pPr/>
              <a:t>54</a:t>
            </a:fld>
            <a:endParaRPr lang="es-E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u="sng"/>
              <a:t>VÍA PERCUTANEA:</a:t>
            </a:r>
            <a:endParaRPr lang="es-ES_tradnl"/>
          </a:p>
          <a:p>
            <a:endParaRPr lang="es-ES_tradnl" b="1"/>
          </a:p>
          <a:p>
            <a:r>
              <a:rPr lang="es-ES_tradnl" b="1"/>
              <a:t>Ventajas:</a:t>
            </a:r>
            <a:endParaRPr lang="es-ES_tradnl"/>
          </a:p>
          <a:p>
            <a:r>
              <a:rPr lang="es-ES_tradnl"/>
              <a:t>Evita el efecto del primer paso</a:t>
            </a:r>
          </a:p>
          <a:p>
            <a:r>
              <a:rPr lang="es-ES_tradnl"/>
              <a:t>Permite obtener niveles plasmáticos estables del fármaco y un mejor cumplimiento terapéutico.</a:t>
            </a:r>
          </a:p>
          <a:p>
            <a:r>
              <a:rPr lang="es-ES_tradnl"/>
              <a:t>Reduce la aparición de efectos indeseables </a:t>
            </a:r>
          </a:p>
          <a:p>
            <a:r>
              <a:rPr lang="es-ES_tradnl"/>
              <a:t>Permite el uso adecuado de principios activos de vida media corta.</a:t>
            </a:r>
            <a:endParaRPr lang="es-ES_tradnl" b="1"/>
          </a:p>
          <a:p>
            <a:r>
              <a:rPr lang="es-ES_tradnl" b="1"/>
              <a:t>Desventajas:</a:t>
            </a:r>
            <a:endParaRPr lang="es-ES_tradnl"/>
          </a:p>
          <a:p>
            <a:r>
              <a:rPr lang="es-ES_tradnl"/>
              <a:t>Solo debe utilizarse en el tratamiento de pacientes crónicos, ya que el estado de equilibrio en plasma demora algún tiempo en alcanzarse por la lenta difusión del principio activo.</a:t>
            </a:r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178FA-5B1D-4699-A59B-2E1DF065F8E1}" type="slidenum">
              <a:rPr lang="es-ES"/>
              <a:pPr/>
              <a:t>61</a:t>
            </a:fld>
            <a:endParaRPr lang="es-E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smtClean="0"/>
              <a:t>Los fármacos desde que son administrados hasta que se eliminan, sufren una serie de procesos en los que constantemente están atravesando membranas celulares. Este movimiento de moléculas a través de las membranas se denomina </a:t>
            </a:r>
            <a:r>
              <a:rPr lang="es-ES_tradnl" b="1" smtClean="0"/>
              <a:t>biotransporte</a:t>
            </a:r>
          </a:p>
          <a:p>
            <a:pPr eaLnBrk="1" hangingPunct="1"/>
            <a:endParaRPr lang="es-MX" sz="900" b="1" smtClean="0">
              <a:solidFill>
                <a:srgbClr val="FFFF00"/>
              </a:solidFill>
            </a:endParaRPr>
          </a:p>
          <a:p>
            <a:pPr eaLnBrk="1" hangingPunct="1"/>
            <a:r>
              <a:rPr lang="es-ES_tradnl" b="1" u="sng" smtClean="0"/>
              <a:t>La Farmacocinética</a:t>
            </a:r>
            <a:r>
              <a:rPr lang="es-ES_tradnl" b="1" smtClean="0"/>
              <a:t>:</a:t>
            </a:r>
            <a:r>
              <a:rPr lang="es-ES_tradnl" smtClean="0"/>
              <a:t> Es la rama de la farmacología que estudia los procesos de </a:t>
            </a:r>
            <a:r>
              <a:rPr lang="es-ES_tradnl" b="1" smtClean="0"/>
              <a:t>absorción</a:t>
            </a:r>
            <a:r>
              <a:rPr lang="es-ES_tradnl" smtClean="0"/>
              <a:t>, </a:t>
            </a:r>
            <a:r>
              <a:rPr lang="es-ES_tradnl" b="1" smtClean="0"/>
              <a:t>distribución,</a:t>
            </a:r>
            <a:r>
              <a:rPr lang="es-ES_tradnl" smtClean="0"/>
              <a:t> </a:t>
            </a:r>
            <a:r>
              <a:rPr lang="es-ES_tradnl" b="1" smtClean="0"/>
              <a:t>metabolismo</a:t>
            </a:r>
            <a:r>
              <a:rPr lang="es-ES_tradnl" smtClean="0"/>
              <a:t> o biotransformación y </a:t>
            </a:r>
            <a:r>
              <a:rPr lang="es-ES_tradnl" b="1" smtClean="0"/>
              <a:t>excreción</a:t>
            </a:r>
            <a:r>
              <a:rPr lang="es-ES_tradnl" smtClean="0"/>
              <a:t> o eliminación de los fármacos o sus metabolitos en el cursar del tiempo.</a:t>
            </a:r>
          </a:p>
          <a:p>
            <a:pPr eaLnBrk="1" hangingPunct="1"/>
            <a:r>
              <a:rPr lang="es-ES_tradnl" smtClean="0"/>
              <a:t>Determina cuan a menudo, en que cantidad, forma de dosificación y por cuanto tiempo debe administrarse un fármaco para que alcance y mantenga las concentraciones plasmáticas requeridas.</a:t>
            </a:r>
            <a:endParaRPr lang="es-ES_tradnl" b="1" smtClean="0"/>
          </a:p>
          <a:p>
            <a:pPr eaLnBrk="1" hangingPunct="1"/>
            <a:endParaRPr lang="es-ES_tradnl" b="1" smtClean="0"/>
          </a:p>
          <a:p>
            <a:pPr eaLnBrk="1" hangingPunct="1"/>
            <a:r>
              <a:rPr lang="es-ES_tradnl" b="1" smtClean="0"/>
              <a:t>Aplicaciones Clínicas</a:t>
            </a:r>
            <a:endParaRPr lang="es-ES_tradnl" smtClean="0"/>
          </a:p>
          <a:p>
            <a:pPr eaLnBrk="1" hangingPunct="1"/>
            <a:r>
              <a:rPr lang="es-ES_tradnl" smtClean="0"/>
              <a:t>- Cálculo de regímenes posológicos diferentes</a:t>
            </a:r>
          </a:p>
          <a:p>
            <a:pPr eaLnBrk="1" hangingPunct="1"/>
            <a:r>
              <a:rPr lang="es-ES_tradnl" smtClean="0"/>
              <a:t>- Conocer el Tiempo de eliminación del fármaco</a:t>
            </a:r>
          </a:p>
          <a:p>
            <a:pPr eaLnBrk="1" hangingPunct="1"/>
            <a:r>
              <a:rPr lang="es-ES_tradnl" smtClean="0"/>
              <a:t>- Realizar ajuste de dosis</a:t>
            </a:r>
          </a:p>
          <a:p>
            <a:pPr eaLnBrk="1" hangingPunct="1"/>
            <a:r>
              <a:rPr lang="es-ES_tradnl" smtClean="0"/>
              <a:t>- Selección de la vía de administración más apropiada para cada acaso.</a:t>
            </a:r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55B79-579E-4C7B-8D68-037021B4B715}" type="slidenum">
              <a:rPr lang="es-ES"/>
              <a:pPr/>
              <a:t>62</a:t>
            </a:fld>
            <a:endParaRPr lang="es-E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sz="1000" b="1" u="sng" dirty="0" smtClean="0"/>
              <a:t>PROCESO DE ABSORCIÓN</a:t>
            </a:r>
            <a:endParaRPr lang="es-ES_tradnl" sz="1000" u="sng" dirty="0" smtClean="0"/>
          </a:p>
          <a:p>
            <a:pPr eaLnBrk="1" hangingPunct="1"/>
            <a:r>
              <a:rPr lang="es-ES_tradnl" sz="1000" dirty="0" smtClean="0"/>
              <a:t>Es el paso de un medicamento desde su sitio de administración hasta el plasma. Este proceso implica el paso de un medicamento a través de las membranas celulares.</a:t>
            </a:r>
            <a:endParaRPr lang="es-ES_tradnl" sz="1000" b="1" dirty="0" smtClean="0"/>
          </a:p>
          <a:p>
            <a:pPr eaLnBrk="1" hangingPunct="1"/>
            <a:endParaRPr lang="es-MX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s-MX" b="1" u="sng" dirty="0" smtClean="0">
                <a:solidFill>
                  <a:srgbClr val="FFFF00"/>
                </a:solidFill>
              </a:rPr>
              <a:t>FACTORES QUE DETERMINAN LA ABSORCIÓN DE UN MEDICAMENTO.</a:t>
            </a:r>
          </a:p>
          <a:p>
            <a:pPr eaLnBrk="1" hangingPunct="1"/>
            <a:endParaRPr lang="es-ES_tradnl" sz="1000" b="1" u="sng" dirty="0" smtClean="0"/>
          </a:p>
          <a:p>
            <a:pPr eaLnBrk="1" hangingPunct="1">
              <a:buFontTx/>
              <a:buChar char="•"/>
            </a:pPr>
            <a:r>
              <a:rPr lang="es-ES_tradnl" sz="1000" b="1" dirty="0" smtClean="0"/>
              <a:t>FACTORES GENERALES QUE CONDICIONAN LA ABSORCIÓN:</a:t>
            </a:r>
          </a:p>
          <a:p>
            <a:pPr eaLnBrk="1" hangingPunct="1"/>
            <a:r>
              <a:rPr lang="es-ES_tradnl" sz="1000" b="1" dirty="0" smtClean="0"/>
              <a:t>- Velocidad de disolución del fármaco: </a:t>
            </a:r>
            <a:r>
              <a:rPr lang="es-ES_tradnl" sz="1000" dirty="0" smtClean="0"/>
              <a:t>Determina la cantidad de fármaco disponible. La absorción es más rápida mientras más rápida sea la disolución de un fármaco.</a:t>
            </a:r>
          </a:p>
          <a:p>
            <a:pPr eaLnBrk="1" hangingPunct="1"/>
            <a:r>
              <a:rPr lang="es-ES_tradnl" sz="1000" b="1" dirty="0" smtClean="0"/>
              <a:t>- </a:t>
            </a:r>
            <a:r>
              <a:rPr lang="es-ES_tradnl" sz="1000" b="1" dirty="0" err="1" smtClean="0"/>
              <a:t>Ph</a:t>
            </a:r>
            <a:r>
              <a:rPr lang="es-ES_tradnl" sz="1000" b="1" dirty="0" smtClean="0"/>
              <a:t> del medio:</a:t>
            </a:r>
            <a:r>
              <a:rPr lang="es-ES_tradnl" sz="1000" dirty="0" smtClean="0"/>
              <a:t> La absorción aumenta cuando el </a:t>
            </a:r>
            <a:r>
              <a:rPr lang="es-ES_tradnl" sz="1000" dirty="0" err="1" smtClean="0"/>
              <a:t>Ph</a:t>
            </a:r>
            <a:r>
              <a:rPr lang="es-ES_tradnl" sz="1000" dirty="0" smtClean="0"/>
              <a:t> del medio favorece la presencia de la </a:t>
            </a:r>
            <a:r>
              <a:rPr lang="es-ES_tradnl" sz="1000" b="1" dirty="0" smtClean="0"/>
              <a:t>forma no ionizada</a:t>
            </a:r>
            <a:r>
              <a:rPr lang="es-ES_tradnl" sz="1000" dirty="0" smtClean="0"/>
              <a:t> que difunde con mayor facilidad</a:t>
            </a:r>
          </a:p>
          <a:p>
            <a:pPr eaLnBrk="1" hangingPunct="1"/>
            <a:r>
              <a:rPr lang="es-ES_tradnl" sz="1000" dirty="0" smtClean="0"/>
              <a:t>*Medicamentos ácidos se absorben en medio ácido = Estómago</a:t>
            </a:r>
          </a:p>
          <a:p>
            <a:pPr eaLnBrk="1" hangingPunct="1"/>
            <a:r>
              <a:rPr lang="es-ES_tradnl" sz="1000" dirty="0" smtClean="0"/>
              <a:t>*Medicamentos básicos se absorben en medio básico = Duodeno</a:t>
            </a:r>
          </a:p>
          <a:p>
            <a:pPr eaLnBrk="1" hangingPunct="1"/>
            <a:r>
              <a:rPr lang="es-ES_tradnl" sz="1000" b="1" dirty="0" smtClean="0"/>
              <a:t>- Solubilidad:</a:t>
            </a:r>
            <a:r>
              <a:rPr lang="es-ES_tradnl" sz="1000" dirty="0" smtClean="0"/>
              <a:t> A mayor </a:t>
            </a:r>
            <a:r>
              <a:rPr lang="es-ES_tradnl" sz="1000" dirty="0" err="1" smtClean="0"/>
              <a:t>liposolubilidad</a:t>
            </a:r>
            <a:r>
              <a:rPr lang="es-ES_tradnl" sz="1000" dirty="0" smtClean="0"/>
              <a:t> más se facilita el paso del medicamento por las membranas.</a:t>
            </a:r>
            <a:endParaRPr lang="es-ES_tradnl" sz="1000" b="1" dirty="0" smtClean="0"/>
          </a:p>
          <a:p>
            <a:pPr eaLnBrk="1" hangingPunct="1"/>
            <a:r>
              <a:rPr lang="es-ES_tradnl" sz="1000" b="1" dirty="0" smtClean="0"/>
              <a:t>- Concentración de la droga (Gradiente de concentración): </a:t>
            </a:r>
            <a:r>
              <a:rPr lang="es-ES_tradnl" sz="1000" dirty="0" smtClean="0"/>
              <a:t>A mayor gradiente de concentración más rápido se produce la absorción.</a:t>
            </a:r>
            <a:endParaRPr lang="es-ES_tradnl" sz="1000" b="1" dirty="0" smtClean="0"/>
          </a:p>
          <a:p>
            <a:pPr eaLnBrk="1" hangingPunct="1"/>
            <a:r>
              <a:rPr lang="es-ES_tradnl" sz="1000" b="1" dirty="0" smtClean="0"/>
              <a:t>- Superficie de absorción:</a:t>
            </a:r>
            <a:r>
              <a:rPr lang="es-ES_tradnl" sz="1000" dirty="0" smtClean="0"/>
              <a:t> A mayor superficie con la que se pone en contacto el medicamento mayor será la absorción.</a:t>
            </a:r>
          </a:p>
          <a:p>
            <a:pPr eaLnBrk="1" hangingPunct="1"/>
            <a:r>
              <a:rPr lang="es-ES_tradnl" sz="1000" b="1" dirty="0" smtClean="0"/>
              <a:t>- Vías de Administración: </a:t>
            </a:r>
            <a:r>
              <a:rPr lang="es-ES_tradnl" sz="1000" dirty="0" smtClean="0"/>
              <a:t>La selección correcta de la vía de administración influirá en la velocidad de absorción y en el éxito del tratamiento</a:t>
            </a:r>
          </a:p>
          <a:p>
            <a:pPr eaLnBrk="1" hangingPunct="1"/>
            <a:endParaRPr lang="es-ES_tradnl" sz="1000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C27AA-5834-422C-AB09-3235593BF156}" type="slidenum">
              <a:rPr lang="es-ES"/>
              <a:pPr/>
              <a:t>63</a:t>
            </a:fld>
            <a:endParaRPr lang="es-E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MX" sz="1400" b="1" u="sng" smtClean="0">
                <a:solidFill>
                  <a:srgbClr val="FFFF00"/>
                </a:solidFill>
              </a:rPr>
              <a:t>FACTORES QUE DETERMINAN LA ABSORCIÓN DE UN MEDICAMENTO. (Cont …)</a:t>
            </a:r>
          </a:p>
          <a:p>
            <a:pPr eaLnBrk="1" hangingPunct="1"/>
            <a:endParaRPr lang="es-ES_tradnl" b="1" u="sng" smtClean="0"/>
          </a:p>
          <a:p>
            <a:pPr eaLnBrk="1" hangingPunct="1">
              <a:buFontTx/>
              <a:buChar char="•"/>
            </a:pPr>
            <a:r>
              <a:rPr lang="es-ES_tradnl" b="1" smtClean="0"/>
              <a:t>FACTORES QUE PUEDEN AFECTAR LA ABSORCIÓN</a:t>
            </a:r>
          </a:p>
          <a:p>
            <a:pPr eaLnBrk="1" hangingPunct="1"/>
            <a:r>
              <a:rPr lang="es-ES_tradnl" b="1" smtClean="0"/>
              <a:t>- Motilidad Gastrointestinal:</a:t>
            </a:r>
            <a:r>
              <a:rPr lang="es-ES_tradnl" smtClean="0"/>
              <a:t> Algunas enfermedades o medicamentos pueden enlentecer la motilidad gastrointestinal y afectar en la absorción. También pueden afectar la absorción el tránsito intestinal demasiado acelerado</a:t>
            </a:r>
            <a:endParaRPr lang="es-ES_tradnl" b="1" smtClean="0"/>
          </a:p>
          <a:p>
            <a:pPr eaLnBrk="1" hangingPunct="1"/>
            <a:r>
              <a:rPr lang="es-ES_tradnl" b="1" smtClean="0"/>
              <a:t>- Flujo Sanguíneo Esplácnico:</a:t>
            </a:r>
            <a:r>
              <a:rPr lang="es-ES_tradnl" smtClean="0"/>
              <a:t> Los estados hipovolémicos que reducen el flujo sanguíneo esplácnico enlentecen la absorción</a:t>
            </a:r>
            <a:endParaRPr lang="es-ES_tradnl" b="1" smtClean="0"/>
          </a:p>
          <a:p>
            <a:pPr eaLnBrk="1" hangingPunct="1"/>
            <a:r>
              <a:rPr lang="es-ES_tradnl" b="1" smtClean="0"/>
              <a:t>- Tamaño de la Partícula y Formulación Farmacéutica</a:t>
            </a:r>
            <a:r>
              <a:rPr lang="es-ES_tradnl" smtClean="0"/>
              <a:t>:</a:t>
            </a:r>
            <a:r>
              <a:rPr lang="es-ES_tradnl" b="1" smtClean="0"/>
              <a:t> </a:t>
            </a:r>
            <a:r>
              <a:rPr lang="es-ES_tradnl" smtClean="0"/>
              <a:t>Las formas farmacéuticas sólidas por la vía oral , deben desintegrarse y disolverse en los líquidos del tracto gastrointestinal como paso previo a la absorción . </a:t>
            </a:r>
          </a:p>
          <a:p>
            <a:pPr eaLnBrk="1" hangingPunct="1"/>
            <a:r>
              <a:rPr lang="es-ES_tradnl" b="1" smtClean="0"/>
              <a:t>- Factores fisicoquímicos: </a:t>
            </a:r>
            <a:r>
              <a:rPr lang="es-ES_tradnl" smtClean="0"/>
              <a:t>Algunos factores fisicoquímicos al actuar de maneras diferentes afectan la absorción.</a:t>
            </a:r>
          </a:p>
          <a:p>
            <a:pPr eaLnBrk="1" hangingPunct="1"/>
            <a:r>
              <a:rPr lang="es-ES_tradnl" b="1" smtClean="0"/>
              <a:t>- Presencia simultánea de alimentos y/o medicamentos: </a:t>
            </a:r>
            <a:r>
              <a:rPr lang="es-ES_tradnl" smtClean="0"/>
              <a:t>LA absorción de los medicamentos administrados por vía oral puede aumentar, disminuir o no modificarse en presencia de alimentos. Algunos medicamentos pueden modificar también la absorción de otros.</a:t>
            </a:r>
            <a:endParaRPr lang="es-ES_tradnl" b="1" smtClean="0"/>
          </a:p>
          <a:p>
            <a:pPr eaLnBrk="1" hangingPunct="1"/>
            <a:endParaRPr lang="es-ES_tradnl" b="1" smtClean="0"/>
          </a:p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A3371-053B-4354-8714-6B8DD375F73A}" type="slidenum">
              <a:rPr lang="es-ES"/>
              <a:pPr/>
              <a:t>64</a:t>
            </a:fld>
            <a:endParaRPr lang="es-E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b="1" u="sng" smtClean="0"/>
              <a:t>LA BIODISPONIBILIDAD</a:t>
            </a:r>
            <a:r>
              <a:rPr lang="es-ES_tradnl" smtClean="0"/>
              <a:t>: Es la proporción del medicamento que pasa hacia la circulación sistémica y es distribuidos hacia los sitios de acción después de ser administrados por vía oral, teniendo en cuenta la absorción y la degradación metabólica local.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La biodisponibilidad de un medicamento administrado por la vía oral depende de la fracción de fármaco absorbido  y la fracción de fármaco que escapa al efecto del 1er paso. Si la capacidad metabolizadora o excretora del hígado para un determinado fármaco es elevada, la biodisponibilidad estará sustancialmente disminuida.</a:t>
            </a:r>
          </a:p>
          <a:p>
            <a:pPr eaLnBrk="1" hangingPunct="1">
              <a:lnSpc>
                <a:spcPct val="90000"/>
              </a:lnSpc>
            </a:pPr>
            <a:endParaRPr lang="es-ES_tradnl" smtClean="0"/>
          </a:p>
          <a:p>
            <a:pPr eaLnBrk="1" hangingPunct="1">
              <a:lnSpc>
                <a:spcPct val="90000"/>
              </a:lnSpc>
            </a:pPr>
            <a:r>
              <a:rPr lang="es-ES_tradnl" b="1" smtClean="0"/>
              <a:t>Factores que influyen en la Biodisponibilidad</a:t>
            </a:r>
            <a:endParaRPr lang="es-ES_tradnl" smtClean="0"/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Cuando la liberación del principio activo de la forma farmacéutica es lenta.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Cuando el paso del medicamento por las mucosa gastrointestinal es lenta y parte se pierde en las heces fecales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Drogas que sufren gran efecto del 1er paso</a:t>
            </a:r>
            <a:endParaRPr lang="es-ES_tradnl" b="1" u="sng" smtClean="0"/>
          </a:p>
          <a:p>
            <a:pPr eaLnBrk="1" hangingPunct="1">
              <a:lnSpc>
                <a:spcPct val="90000"/>
              </a:lnSpc>
            </a:pPr>
            <a:endParaRPr lang="es-ES_tradnl" b="1" u="sng" smtClean="0"/>
          </a:p>
          <a:p>
            <a:pPr eaLnBrk="1" hangingPunct="1">
              <a:lnSpc>
                <a:spcPct val="90000"/>
              </a:lnSpc>
            </a:pPr>
            <a:r>
              <a:rPr lang="es-ES_tradnl" b="1" u="sng" smtClean="0"/>
              <a:t>EFECTO DEL 1ER PASO:</a:t>
            </a:r>
            <a:r>
              <a:rPr lang="es-ES_tradnl" b="1" smtClean="0"/>
              <a:t> </a:t>
            </a:r>
            <a:r>
              <a:rPr lang="es-ES_tradnl" smtClean="0"/>
              <a:t>Es la biotransformación que sufre el medicamento en su paso por la mucosa intestinal y/o del hígado y que generalmente conlleva a la disminución de su efecto farmacéutico antes de alcanzar la circulación sistémica.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Depende de la cantidad de principio activo y las características del mismo.</a:t>
            </a:r>
          </a:p>
          <a:p>
            <a:pPr eaLnBrk="1" hangingPunct="1">
              <a:lnSpc>
                <a:spcPct val="90000"/>
              </a:lnSpc>
            </a:pPr>
            <a:endParaRPr lang="es-ES_tradnl" b="1" smtClean="0"/>
          </a:p>
          <a:p>
            <a:pPr eaLnBrk="1" hangingPunct="1">
              <a:lnSpc>
                <a:spcPct val="90000"/>
              </a:lnSpc>
            </a:pPr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C741F-8C76-441C-982E-9EE162374189}" type="slidenum">
              <a:rPr lang="es-ES"/>
              <a:pPr/>
              <a:t>65</a:t>
            </a:fld>
            <a:endParaRPr lang="es-E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800" b="1" u="sng" smtClean="0">
                <a:solidFill>
                  <a:srgbClr val="FFFF00"/>
                </a:solidFill>
              </a:rPr>
              <a:t>DISTRIBUCIÓN</a:t>
            </a:r>
            <a:r>
              <a:rPr lang="es-MX" sz="800" b="1" smtClean="0">
                <a:solidFill>
                  <a:srgbClr val="FFFF00"/>
                </a:solidFill>
              </a:rPr>
              <a:t>:</a:t>
            </a:r>
            <a:r>
              <a:rPr lang="es-ES_tradnl" sz="800" smtClean="0"/>
              <a:t> Mediante este proceso el fármaco se distribuye al organismo desde la corriente sanguínea hacia el líquido extravascular de modo reversible (distribución) o de modo irreversible (eliminación)</a:t>
            </a:r>
          </a:p>
          <a:p>
            <a:pPr eaLnBrk="1" hangingPunct="1">
              <a:lnSpc>
                <a:spcPct val="80000"/>
              </a:lnSpc>
            </a:pPr>
            <a:r>
              <a:rPr lang="es-ES" sz="800" smtClean="0"/>
              <a:t>Los fármacos pueden encontrarse en la circulación fundamentalmente en forma libre o unido a proteínas plasmáticas y hematíes alcanzándose un equilibrio entre ambas formas. La forma libre difunde desde la sangre hasta su sitio de acción e interactúa con estos para lograr un efecto farmacológico y llegar a los sitios de almacenamientos.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800" smtClean="0"/>
              <a:t/>
            </a:r>
            <a:br>
              <a:rPr lang="es-ES_tradnl" sz="800" smtClean="0"/>
            </a:br>
            <a:r>
              <a:rPr lang="es-ES" sz="800" b="1" smtClean="0"/>
              <a:t>Volumen de Distribución (VD)</a:t>
            </a:r>
            <a:r>
              <a:rPr lang="es-ES" sz="800" smtClean="0"/>
              <a:t>: Es el volumen de fluido al cual accede un fármaco, teniendo en cuenta la cantidad de medicamento en el organismo, o sea la dosis y la concentración. </a:t>
            </a:r>
          </a:p>
          <a:p>
            <a:pPr eaLnBrk="1" hangingPunct="1">
              <a:lnSpc>
                <a:spcPct val="80000"/>
              </a:lnSpc>
            </a:pPr>
            <a:r>
              <a:rPr lang="es-ES" sz="800" b="1" smtClean="0"/>
              <a:t>Sirve para poder calcular la dosis de ataque</a:t>
            </a:r>
            <a:r>
              <a:rPr lang="es-ES" sz="800" smtClean="0"/>
              <a:t> cuando el paciente requiere de un efecto rápido del medicamento.</a:t>
            </a:r>
          </a:p>
          <a:p>
            <a:pPr eaLnBrk="1" hangingPunct="1">
              <a:lnSpc>
                <a:spcPct val="80000"/>
              </a:lnSpc>
            </a:pPr>
            <a:r>
              <a:rPr lang="es-ES" sz="800" smtClean="0"/>
              <a:t>- Valor de Referencia. = 0,6 l/kg.</a:t>
            </a:r>
          </a:p>
          <a:p>
            <a:pPr eaLnBrk="1" hangingPunct="1">
              <a:lnSpc>
                <a:spcPct val="80000"/>
              </a:lnSpc>
            </a:pPr>
            <a:r>
              <a:rPr lang="es-ES" sz="800" smtClean="0"/>
              <a:t>- Valor Mayor de 0,6 l/kg. = La concentración de los tejidos será alta y la concentración del plasma será baja.</a:t>
            </a:r>
          </a:p>
          <a:p>
            <a:pPr eaLnBrk="1" hangingPunct="1">
              <a:lnSpc>
                <a:spcPct val="80000"/>
              </a:lnSpc>
            </a:pPr>
            <a:r>
              <a:rPr lang="es-ES" sz="800" smtClean="0"/>
              <a:t>- Valor entre 0,1 y 0,6 l/kg. = La concentración de los tejidos será baja y la concentración del plasma será alta.</a:t>
            </a:r>
          </a:p>
          <a:p>
            <a:pPr eaLnBrk="1" hangingPunct="1">
              <a:lnSpc>
                <a:spcPct val="80000"/>
              </a:lnSpc>
            </a:pPr>
            <a:r>
              <a:rPr lang="es-ES" sz="800" smtClean="0"/>
              <a:t>- Valor de 0,1l/kg. = La transferencia a los tejidos está restringida.</a:t>
            </a:r>
            <a:endParaRPr lang="es-ES_tradnl" sz="8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E4722-51D8-4041-99B4-D61160581E1C}" type="slidenum">
              <a:rPr lang="es-ES"/>
              <a:pPr/>
              <a:t>66</a:t>
            </a:fld>
            <a:endParaRPr lang="es-E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b="1" smtClean="0"/>
              <a:t>PROCESO DE BIOTRANSFORMACIÓN O METABOLISMO</a:t>
            </a:r>
            <a:endParaRPr lang="es-ES" smtClean="0"/>
          </a:p>
          <a:p>
            <a:pPr eaLnBrk="1" hangingPunct="1">
              <a:lnSpc>
                <a:spcPct val="90000"/>
              </a:lnSpc>
            </a:pPr>
            <a:r>
              <a:rPr lang="es-ES" b="1" smtClean="0"/>
              <a:t>Metabolismo Hepático</a:t>
            </a:r>
            <a:r>
              <a:rPr lang="es-ES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 El fármaco es metabolizado en el hígado en sustancias más hidrosolubles y excretado por las vías Hepáticas  mediante reacciones de 2 tipos.</a:t>
            </a:r>
            <a:endParaRPr lang="es-ES" b="1" smtClean="0"/>
          </a:p>
          <a:p>
            <a:pPr eaLnBrk="1" hangingPunct="1">
              <a:lnSpc>
                <a:spcPct val="90000"/>
              </a:lnSpc>
            </a:pPr>
            <a:r>
              <a:rPr lang="es-ES" b="1" smtClean="0"/>
              <a:t>FASE I (No sintéticas): </a:t>
            </a:r>
            <a:r>
              <a:rPr lang="es-ES" smtClean="0"/>
              <a:t>Reacción de Oxidación (es la más frecuente), Reducción y Hidrólisis. </a:t>
            </a:r>
          </a:p>
          <a:p>
            <a:pPr eaLnBrk="1" hangingPunct="1">
              <a:lnSpc>
                <a:spcPct val="90000"/>
              </a:lnSpc>
            </a:pPr>
            <a:r>
              <a:rPr lang="pt-BR" b="1" smtClean="0"/>
              <a:t>FASE II (Sintética):</a:t>
            </a:r>
            <a:r>
              <a:rPr lang="es-ES" b="1" smtClean="0"/>
              <a:t> </a:t>
            </a:r>
            <a:r>
              <a:rPr lang="es-ES" smtClean="0"/>
              <a:t>Reacciones de Conjugación: Glucuronidación, </a:t>
            </a:r>
            <a:r>
              <a:rPr lang="pt-BR" smtClean="0"/>
              <a:t>Acetilación, Sulfoconjugación, Metilación, con aminoácidos</a:t>
            </a:r>
            <a:endParaRPr lang="es-ES" b="1" smtClean="0"/>
          </a:p>
          <a:p>
            <a:pPr eaLnBrk="1" hangingPunct="1">
              <a:lnSpc>
                <a:spcPct val="90000"/>
              </a:lnSpc>
            </a:pPr>
            <a:endParaRPr lang="es-ES" b="1" smtClean="0"/>
          </a:p>
          <a:p>
            <a:pPr eaLnBrk="1" hangingPunct="1">
              <a:lnSpc>
                <a:spcPct val="90000"/>
              </a:lnSpc>
            </a:pPr>
            <a:r>
              <a:rPr lang="es-ES" b="1" smtClean="0"/>
              <a:t>FACTORES QUE DETERMINAN CAMBIOS EM EL METABOLISMO</a:t>
            </a:r>
            <a:endParaRPr lang="es-ES" smtClean="0"/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- </a:t>
            </a:r>
            <a:r>
              <a:rPr lang="es-ES" b="1" smtClean="0"/>
              <a:t>Edad</a:t>
            </a:r>
            <a:r>
              <a:rPr lang="es-ES" smtClean="0"/>
              <a:t>: La función hepática y el metabolismo varían con la edad. En el anciano la biotransformación es más lenta por disminución en el flujo sanguíneo hepático.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- </a:t>
            </a:r>
            <a:r>
              <a:rPr lang="es-ES" b="1" smtClean="0"/>
              <a:t>Factores Genéticos:</a:t>
            </a:r>
            <a:r>
              <a:rPr lang="es-ES" smtClean="0"/>
              <a:t> Las velocidades con las cuales las personas metabolizan los medicamentos son variables.  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 Los acetiladores lentos son más propensos a presentar efectos adversos por incremento de las concentraciones del fármaco.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- </a:t>
            </a:r>
            <a:r>
              <a:rPr lang="es-ES" b="1" smtClean="0"/>
              <a:t>Inducción e Inhibición enzimática:</a:t>
            </a:r>
            <a:r>
              <a:rPr lang="es-ES" smtClean="0"/>
              <a:t> El sistema de las enzimas oxidasas catalizan reacciones que biotransforman una gran cantidad de fármacos, dando lugar a interacciones de inducción o inhibición.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8B2BA-FD46-4AD5-861A-AAF9FE8DF3C6}" type="slidenum">
              <a:rPr lang="es-ES"/>
              <a:pPr/>
              <a:t>68</a:t>
            </a:fld>
            <a:endParaRPr lang="es-E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800" b="1" smtClean="0"/>
              <a:t>PROCESO DE EXCRECIÓN</a:t>
            </a:r>
            <a:endParaRPr lang="es-ES" sz="800" smtClean="0"/>
          </a:p>
          <a:p>
            <a:pPr eaLnBrk="1" hangingPunct="1">
              <a:lnSpc>
                <a:spcPct val="80000"/>
              </a:lnSpc>
            </a:pPr>
            <a:r>
              <a:rPr lang="es-ES" sz="800" smtClean="0"/>
              <a:t>Es el proceso mediante el cual un fármaco o un metabolito se elimina del organismo sin que se modifique más su estructura química, lo cual ocurre mediante dos mecanismos fundamentales:</a:t>
            </a:r>
            <a:endParaRPr lang="es-ES" sz="800" b="1" smtClean="0"/>
          </a:p>
          <a:p>
            <a:pPr eaLnBrk="1" hangingPunct="1">
              <a:lnSpc>
                <a:spcPct val="80000"/>
              </a:lnSpc>
            </a:pPr>
            <a:r>
              <a:rPr lang="es-ES" sz="800" b="1" smtClean="0"/>
              <a:t>1- EXCRECIÓN RENAL</a:t>
            </a:r>
            <a:r>
              <a:rPr lang="es-ES" sz="800" smtClean="0"/>
              <a:t>: Los medicamentos pueden ser retirados de la circulación por:</a:t>
            </a:r>
          </a:p>
          <a:p>
            <a:pPr eaLnBrk="1" hangingPunct="1">
              <a:lnSpc>
                <a:spcPct val="80000"/>
              </a:lnSpc>
            </a:pPr>
            <a:r>
              <a:rPr lang="es-ES" sz="800" smtClean="0"/>
              <a:t>* Filtración glomerular: El fármaco en forma libre se elimina por filtración mientras que la forma unida a proteínas    </a:t>
            </a:r>
          </a:p>
          <a:p>
            <a:pPr eaLnBrk="1" hangingPunct="1">
              <a:lnSpc>
                <a:spcPct val="80000"/>
              </a:lnSpc>
            </a:pPr>
            <a:r>
              <a:rPr lang="es-ES" sz="800" smtClean="0"/>
              <a:t>                                   se mantiene en circulación donde parte de  ella se disocia para restaurar el equilibrio.</a:t>
            </a:r>
          </a:p>
          <a:p>
            <a:pPr eaLnBrk="1" hangingPunct="1">
              <a:lnSpc>
                <a:spcPct val="80000"/>
              </a:lnSpc>
            </a:pPr>
            <a:r>
              <a:rPr lang="es-ES" sz="800" smtClean="0"/>
              <a:t> * Secreción tubular activa: Los ácidos y bases débiles tienen sitios secretorios en células del túbulo proximal. </a:t>
            </a:r>
          </a:p>
          <a:p>
            <a:pPr eaLnBrk="1" hangingPunct="1">
              <a:lnSpc>
                <a:spcPct val="80000"/>
              </a:lnSpc>
            </a:pPr>
            <a:r>
              <a:rPr lang="es-ES" sz="800" smtClean="0"/>
              <a:t> * Reabsorción tubular pasiva: Proceso Ph dependiente. Al alcalinizar la orina aumenta la excreción de ácidos  </a:t>
            </a:r>
          </a:p>
          <a:p>
            <a:pPr eaLnBrk="1" hangingPunct="1">
              <a:lnSpc>
                <a:spcPct val="80000"/>
              </a:lnSpc>
            </a:pPr>
            <a:r>
              <a:rPr lang="es-ES" sz="800" smtClean="0"/>
              <a:t>                                            débiles y al acidificar la orina aumenta la excreción de bases débiles</a:t>
            </a:r>
          </a:p>
          <a:p>
            <a:pPr eaLnBrk="1" hangingPunct="1">
              <a:lnSpc>
                <a:spcPct val="80000"/>
              </a:lnSpc>
            </a:pPr>
            <a:endParaRPr lang="es-ES" sz="800" b="1" smtClean="0"/>
          </a:p>
          <a:p>
            <a:pPr eaLnBrk="1" hangingPunct="1">
              <a:lnSpc>
                <a:spcPct val="80000"/>
              </a:lnSpc>
            </a:pPr>
            <a:r>
              <a:rPr lang="es-ES" sz="800" b="1" smtClean="0"/>
              <a:t>2- ELIMINACIÓN HEPÁTICA:</a:t>
            </a:r>
            <a:r>
              <a:rPr lang="es-ES" sz="800" smtClean="0"/>
              <a:t> El fármaco es metabolizado en el hígado y excretado por las vías biliares</a:t>
            </a:r>
            <a:endParaRPr lang="es-ES" sz="800" b="1" u="sng" smtClean="0"/>
          </a:p>
          <a:p>
            <a:pPr eaLnBrk="1" hangingPunct="1">
              <a:lnSpc>
                <a:spcPct val="80000"/>
              </a:lnSpc>
            </a:pPr>
            <a:r>
              <a:rPr lang="es-ES" sz="800" b="1" u="sng" smtClean="0"/>
              <a:t>Excreción por la Bilis y Heces Fecales.</a:t>
            </a:r>
            <a:endParaRPr lang="es-ES" sz="800" smtClean="0"/>
          </a:p>
          <a:p>
            <a:pPr eaLnBrk="1" hangingPunct="1">
              <a:lnSpc>
                <a:spcPct val="80000"/>
              </a:lnSpc>
            </a:pPr>
            <a:r>
              <a:rPr lang="es-ES" sz="800" smtClean="0"/>
              <a:t>Los metabolitos formados en el hígado y excretados por la bilis pueden eliminarse por las heces fecales o</a:t>
            </a:r>
            <a:endParaRPr lang="es-ES" sz="800" b="1" smtClean="0"/>
          </a:p>
          <a:p>
            <a:pPr eaLnBrk="1" hangingPunct="1">
              <a:lnSpc>
                <a:spcPct val="80000"/>
              </a:lnSpc>
            </a:pPr>
            <a:r>
              <a:rPr lang="es-ES" sz="800" b="1" smtClean="0"/>
              <a:t>Circulación Enterohepática</a:t>
            </a:r>
            <a:r>
              <a:rPr lang="es-ES" sz="800" smtClean="0"/>
              <a:t>.</a:t>
            </a:r>
            <a:endParaRPr lang="es-ES" sz="800" b="1" u="sng" smtClean="0"/>
          </a:p>
          <a:p>
            <a:pPr eaLnBrk="1" hangingPunct="1">
              <a:lnSpc>
                <a:spcPct val="80000"/>
              </a:lnSpc>
            </a:pPr>
            <a:endParaRPr lang="es-ES" sz="800" b="1" u="sng" smtClean="0"/>
          </a:p>
          <a:p>
            <a:pPr eaLnBrk="1" hangingPunct="1">
              <a:lnSpc>
                <a:spcPct val="80000"/>
              </a:lnSpc>
            </a:pPr>
            <a:r>
              <a:rPr lang="es-ES" sz="800" smtClean="0"/>
              <a:t/>
            </a:r>
            <a:br>
              <a:rPr lang="es-ES" sz="800" smtClean="0"/>
            </a:br>
            <a:endParaRPr lang="es-ES_tradnl" sz="8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F3689-4C61-41C8-9D39-A3F1BB51727E}" type="slidenum">
              <a:rPr lang="es-ES"/>
              <a:pPr/>
              <a:t>69</a:t>
            </a:fld>
            <a:endParaRPr lang="es-E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dirty="0" smtClean="0"/>
              <a:t>La eliminación de un medicamento puede valorarse mediante dos mediciones:</a:t>
            </a:r>
          </a:p>
          <a:p>
            <a:pPr eaLnBrk="1" hangingPunct="1"/>
            <a:r>
              <a:rPr lang="es-ES" b="1" dirty="0" smtClean="0"/>
              <a:t>1- El </a:t>
            </a:r>
            <a:r>
              <a:rPr lang="es-ES" b="1" dirty="0" err="1" smtClean="0"/>
              <a:t>Aclaramiento</a:t>
            </a:r>
            <a:r>
              <a:rPr lang="es-ES" b="1" dirty="0" smtClean="0"/>
              <a:t>:</a:t>
            </a:r>
            <a:r>
              <a:rPr lang="es-ES" dirty="0" smtClean="0"/>
              <a:t> Se define como el volumen de plasma que es “depurado” de la sustancia por unidad de tiempo. Muestra la eficiencia de el o los órganos para eliminar una sustancia de la sangre que fluye a través de los órganos.</a:t>
            </a:r>
          </a:p>
          <a:p>
            <a:pPr eaLnBrk="1" hangingPunct="1"/>
            <a:r>
              <a:rPr lang="es-ES" dirty="0" smtClean="0"/>
              <a:t>El tiempo necesario para eliminar un fármaco del organismo depende de el </a:t>
            </a:r>
            <a:r>
              <a:rPr lang="es-ES" dirty="0" err="1" smtClean="0"/>
              <a:t>aclaramiento</a:t>
            </a:r>
            <a:r>
              <a:rPr lang="es-ES" dirty="0" smtClean="0"/>
              <a:t> y del volumen de distribución</a:t>
            </a:r>
            <a:endParaRPr lang="es-ES" b="1" dirty="0" smtClean="0"/>
          </a:p>
          <a:p>
            <a:pPr eaLnBrk="1" hangingPunct="1"/>
            <a:r>
              <a:rPr lang="es-ES" b="1" dirty="0" smtClean="0"/>
              <a:t>2- Tiempo de Vida Media: </a:t>
            </a:r>
            <a:r>
              <a:rPr lang="es-ES" dirty="0" smtClean="0"/>
              <a:t>Es el tiempo que tarda la concentración de un fármaco en caer a la mitad de su valor inicial (dosis). Es útil para calcular cuanto tiempo tarda un medicamento en ser eliminado del organismo</a:t>
            </a:r>
            <a:endParaRPr lang="es-ES" b="1" dirty="0" smtClean="0"/>
          </a:p>
          <a:p>
            <a:pPr eaLnBrk="1" hangingPunct="1"/>
            <a:r>
              <a:rPr lang="es-ES" b="1" dirty="0" smtClean="0"/>
              <a:t> T1/2 = </a:t>
            </a:r>
            <a:r>
              <a:rPr lang="es-ES" b="1" u="sng" dirty="0" smtClean="0"/>
              <a:t>0.693</a:t>
            </a:r>
            <a:endParaRPr lang="es-ES" b="1" dirty="0" smtClean="0"/>
          </a:p>
          <a:p>
            <a:pPr eaLnBrk="1" hangingPunct="1"/>
            <a:r>
              <a:rPr lang="es-ES" b="1" dirty="0" smtClean="0"/>
              <a:t>             </a:t>
            </a:r>
            <a:r>
              <a:rPr lang="es-ES" b="1" dirty="0" err="1" smtClean="0"/>
              <a:t>Acl</a:t>
            </a:r>
            <a:endParaRPr lang="es-ES" dirty="0" smtClean="0"/>
          </a:p>
          <a:p>
            <a:pPr eaLnBrk="1" hangingPunct="1"/>
            <a:r>
              <a:rPr lang="es-ES" dirty="0" smtClean="0"/>
              <a:t>- Los medicamentos no tendrán efecto 2 ó 3 tiempos de vida media después de la última dosis.</a:t>
            </a:r>
          </a:p>
          <a:p>
            <a:pPr eaLnBrk="1" hangingPunct="1"/>
            <a:r>
              <a:rPr lang="es-ES" dirty="0" smtClean="0"/>
              <a:t>- El medicamento se elimina totalmente a los 5 tiempos de vida media.</a:t>
            </a:r>
          </a:p>
          <a:p>
            <a:pPr eaLnBrk="1" hangingPunct="1"/>
            <a:r>
              <a:rPr lang="es-ES" dirty="0" smtClean="0"/>
              <a:t>- El tiempo de Vida Media es directamente proporcional al volumen de distribución.</a:t>
            </a:r>
          </a:p>
          <a:p>
            <a:pPr eaLnBrk="1" hangingPunct="1"/>
            <a:endParaRPr lang="es-ES_tradnl" dirty="0" smtClean="0"/>
          </a:p>
          <a:p>
            <a:pPr eaLnBrk="1" hangingPunct="1"/>
            <a:r>
              <a:rPr lang="es-ES_tradnl" b="1" dirty="0" smtClean="0"/>
              <a:t>Si se decide incrementar la dosis, transcurren aproximadamente 4 tiempos de vida media antes de que se alcance el nuevo estado de equilibrio. Lo mismo ocurre si se decide administrar una dosis menor.</a:t>
            </a:r>
          </a:p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E2CEE-1766-4D43-91A6-37701A9D52F2}" type="slidenum">
              <a:rPr lang="es-ES"/>
              <a:pPr/>
              <a:t>70</a:t>
            </a:fld>
            <a:endParaRPr lang="es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dirty="0" smtClean="0"/>
              <a:t>Durante un tratamiento se administra una dosis del medicamento que se puede repetir mientras dure el tratamiento, lo cual produce una concentración plasmática que se puede llevar a una gráfica: </a:t>
            </a:r>
            <a:r>
              <a:rPr lang="es-ES_tradnl" b="1" dirty="0" smtClean="0"/>
              <a:t>Curva de Concentración contra el tiempo.</a:t>
            </a:r>
          </a:p>
          <a:p>
            <a:pPr eaLnBrk="1" hangingPunct="1"/>
            <a:endParaRPr lang="es-ES_tradnl" dirty="0" smtClean="0"/>
          </a:p>
          <a:p>
            <a:pPr eaLnBrk="1" hangingPunct="1"/>
            <a:r>
              <a:rPr lang="es-ES_tradnl" b="1" dirty="0" smtClean="0"/>
              <a:t>VENTANA TERAPÉUTICA:</a:t>
            </a:r>
            <a:r>
              <a:rPr lang="es-ES_tradnl" dirty="0" smtClean="0"/>
              <a:t> Es el espacio que se encuentra entre el umbral terapéutico (concentración a la cual empieza a obtener un efecto terapéutico) y la concentración terapéutica máxima.</a:t>
            </a:r>
          </a:p>
          <a:p>
            <a:pPr eaLnBrk="1" hangingPunct="1"/>
            <a:r>
              <a:rPr lang="es-ES_tradnl" dirty="0" smtClean="0"/>
              <a:t>El objetivo del tratamiento médico es obtener concentraciones plasmáticas dentro de la ventana terapéutica.</a:t>
            </a:r>
          </a:p>
          <a:p>
            <a:pPr eaLnBrk="1" hangingPunct="1"/>
            <a:endParaRPr lang="es-ES_tradnl" dirty="0" smtClean="0"/>
          </a:p>
          <a:p>
            <a:pPr eaLnBrk="1" hangingPunct="1"/>
            <a:r>
              <a:rPr lang="es-ES_tradnl" dirty="0" smtClean="0"/>
              <a:t>La posición de la ventana terapéutica no es estática:</a:t>
            </a:r>
          </a:p>
          <a:p>
            <a:pPr eaLnBrk="1" hangingPunct="1"/>
            <a:r>
              <a:rPr lang="es-ES_tradnl" dirty="0" smtClean="0"/>
              <a:t>- Se desplaza hacia arriba: En caso de resistencia medicamentosa por parte del paciente o por antagonismo competitivo por otro fármaco. En estos casos se necesita una concentración plasmática mayor para obtener el mismo efecto.</a:t>
            </a:r>
          </a:p>
          <a:p>
            <a:pPr eaLnBrk="1" hangingPunct="1"/>
            <a:r>
              <a:rPr lang="es-ES_tradnl" b="1" dirty="0" smtClean="0"/>
              <a:t>- </a:t>
            </a:r>
            <a:r>
              <a:rPr lang="es-ES_tradnl" dirty="0" smtClean="0"/>
              <a:t>Se desplaza hacia abajo: En caso de sinergismo por otro fármaco. En estos casos se necesita una concentración menor para obtener el efecto.</a:t>
            </a:r>
          </a:p>
          <a:p>
            <a:pPr eaLnBrk="1" hangingPunct="1"/>
            <a:endParaRPr lang="es-ES_tradnl" dirty="0" smtClean="0"/>
          </a:p>
          <a:p>
            <a:pPr eaLnBrk="1" hangingPunct="1"/>
            <a:endParaRPr lang="es-ES_tradnl" dirty="0" smtClean="0"/>
          </a:p>
          <a:p>
            <a:pPr eaLnBrk="1" hangingPunct="1"/>
            <a:endParaRPr lang="es-ES_tradnl" b="1" dirty="0" smtClean="0"/>
          </a:p>
          <a:p>
            <a:pPr eaLnBrk="1" hangingPunct="1"/>
            <a:endParaRPr lang="es-ES_tradnl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D2708-DBFD-4364-994D-483A89F8C639}" type="slidenum">
              <a:rPr lang="es-ES"/>
              <a:pPr/>
              <a:t>46</a:t>
            </a:fld>
            <a:endParaRPr lang="es-E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900" dirty="0"/>
              <a:t>La </a:t>
            </a:r>
            <a:r>
              <a:rPr lang="es-ES" sz="900" b="1" u="sng" dirty="0"/>
              <a:t>VÍA EXTERNA O TÓPICA:</a:t>
            </a:r>
            <a:r>
              <a:rPr lang="es-ES" sz="900" dirty="0"/>
              <a:t> Consiste en la aplicación directa del medicamento sobre la piel y mucosas de orificios naturales con el objetivo de obtener un efecto local en el sitio de aplicación.</a:t>
            </a:r>
          </a:p>
          <a:p>
            <a:pPr>
              <a:lnSpc>
                <a:spcPct val="90000"/>
              </a:lnSpc>
            </a:pPr>
            <a:r>
              <a:rPr lang="es-ES_tradnl" sz="900" b="1" u="sng" dirty="0">
                <a:solidFill>
                  <a:schemeClr val="bg1"/>
                </a:solidFill>
              </a:rPr>
              <a:t>Ventajas.</a:t>
            </a:r>
          </a:p>
          <a:p>
            <a:pPr>
              <a:lnSpc>
                <a:spcPct val="90000"/>
              </a:lnSpc>
            </a:pPr>
            <a:r>
              <a:rPr lang="es-ES_tradnl" sz="900" dirty="0">
                <a:solidFill>
                  <a:schemeClr val="bg1"/>
                </a:solidFill>
              </a:rPr>
              <a:t>- Técnica sencilla que permite la </a:t>
            </a:r>
            <a:r>
              <a:rPr lang="es-ES_tradnl" sz="900" dirty="0" err="1">
                <a:solidFill>
                  <a:schemeClr val="bg1"/>
                </a:solidFill>
              </a:rPr>
              <a:t>autoadministración</a:t>
            </a:r>
            <a:r>
              <a:rPr lang="es-ES_tradnl" sz="900" dirty="0">
                <a:solidFill>
                  <a:schemeClr val="bg1"/>
                </a:solidFill>
              </a:rPr>
              <a:t> y la aplicación directa en el sitio afectado.</a:t>
            </a:r>
          </a:p>
          <a:p>
            <a:pPr>
              <a:lnSpc>
                <a:spcPct val="90000"/>
              </a:lnSpc>
            </a:pPr>
            <a:r>
              <a:rPr lang="es-ES_tradnl" sz="1000" b="1" u="sng" dirty="0">
                <a:solidFill>
                  <a:schemeClr val="bg1"/>
                </a:solidFill>
              </a:rPr>
              <a:t>Desventajas.</a:t>
            </a:r>
          </a:p>
          <a:p>
            <a:pPr>
              <a:lnSpc>
                <a:spcPct val="90000"/>
              </a:lnSpc>
            </a:pPr>
            <a:r>
              <a:rPr lang="es-ES_tradnl" sz="900" dirty="0">
                <a:solidFill>
                  <a:schemeClr val="bg1"/>
                </a:solidFill>
              </a:rPr>
              <a:t>- Resulta incómoda o poco estética para el paciente.</a:t>
            </a:r>
          </a:p>
          <a:p>
            <a:pPr>
              <a:lnSpc>
                <a:spcPct val="90000"/>
              </a:lnSpc>
            </a:pPr>
            <a:r>
              <a:rPr lang="es-ES_tradnl" sz="900" dirty="0">
                <a:solidFill>
                  <a:schemeClr val="bg1"/>
                </a:solidFill>
              </a:rPr>
              <a:t>- No siempre se alcanzan las concentraciones requeridas.</a:t>
            </a:r>
          </a:p>
          <a:p>
            <a:pPr>
              <a:lnSpc>
                <a:spcPct val="90000"/>
              </a:lnSpc>
            </a:pPr>
            <a:r>
              <a:rPr lang="es-ES_tradnl" sz="900" dirty="0">
                <a:solidFill>
                  <a:schemeClr val="bg1"/>
                </a:solidFill>
              </a:rPr>
              <a:t>- Necesita de tratamientos concomitantes.</a:t>
            </a:r>
          </a:p>
          <a:p>
            <a:pPr>
              <a:lnSpc>
                <a:spcPct val="90000"/>
              </a:lnSpc>
            </a:pPr>
            <a:r>
              <a:rPr lang="es-ES_tradnl" sz="900" dirty="0">
                <a:solidFill>
                  <a:schemeClr val="bg1"/>
                </a:solidFill>
              </a:rPr>
              <a:t>- Pueden aparecer efectos indeseados.</a:t>
            </a:r>
          </a:p>
          <a:p>
            <a:pPr>
              <a:lnSpc>
                <a:spcPct val="90000"/>
              </a:lnSpc>
            </a:pPr>
            <a:endParaRPr lang="es-ES" sz="900" dirty="0"/>
          </a:p>
          <a:p>
            <a:pPr>
              <a:lnSpc>
                <a:spcPct val="90000"/>
              </a:lnSpc>
            </a:pPr>
            <a:r>
              <a:rPr lang="es-ES" sz="900" b="1" dirty="0"/>
              <a:t>FACTORES QUE AFECTAN LA ABSORCIÓN DE LOS MEDICAMENTOS POR LA PIEL: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sz="900" b="1" dirty="0"/>
              <a:t>Características físico-químicas del principio activo</a:t>
            </a:r>
            <a:r>
              <a:rPr lang="es-ES" sz="900" dirty="0"/>
              <a:t>: las sustancias liposolubles penetran fácilmente a través de la piel por las glándulas sudoríparas.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sz="900" b="1" dirty="0" err="1"/>
              <a:t>Ph</a:t>
            </a:r>
            <a:r>
              <a:rPr lang="es-ES" sz="900" b="1" dirty="0"/>
              <a:t> del compuesto</a:t>
            </a:r>
            <a:r>
              <a:rPr lang="es-ES" sz="900" dirty="0"/>
              <a:t>: las sustancias ácidas se absorben más fácil porque la piel es ligeramente ácida.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sz="900" b="1" dirty="0"/>
              <a:t>Concentración del principio activo en el sitio de aplicación del medicamento</a:t>
            </a:r>
            <a:r>
              <a:rPr lang="es-ES" sz="900" dirty="0"/>
              <a:t>: mientras mayor es la concentración, mayor será la absorción del medicamento.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sz="900" b="1" dirty="0"/>
              <a:t>Estado físico de la piel</a:t>
            </a:r>
            <a:r>
              <a:rPr lang="es-ES" sz="900" dirty="0"/>
              <a:t>: La absorción es mayor cuando el estrato córneo se encuentra lesionado.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sz="900" b="1" dirty="0"/>
              <a:t>Edad</a:t>
            </a:r>
            <a:r>
              <a:rPr lang="es-ES" sz="900" dirty="0"/>
              <a:t>: La piel de los niños es más permeable que la de los adultos.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sz="900" b="1" dirty="0"/>
              <a:t>Sitio de aplicación</a:t>
            </a:r>
            <a:r>
              <a:rPr lang="es-ES" sz="900" dirty="0"/>
              <a:t>: La absorción es mayor en aquellas zonas donde el estrato córneo no está reforzado: piel detrás de la oreja – escroto – cuero cabelludo – piel del dorso del pie – piel del antebrazo – piel de la región plantar.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sz="900" b="1" dirty="0"/>
              <a:t>Grado de Hidratación</a:t>
            </a:r>
            <a:r>
              <a:rPr lang="es-ES" sz="900" dirty="0"/>
              <a:t>: A mayor hidratación de la piel mayor será el grado de penetrabilidad del principio activo vehiculizado.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sz="900" b="1" dirty="0"/>
              <a:t>Superficie de aplicación</a:t>
            </a:r>
            <a:r>
              <a:rPr lang="es-ES" sz="900" dirty="0"/>
              <a:t>: A mayor superficie de aplicación, mayor será la absorción.</a:t>
            </a:r>
          </a:p>
          <a:p>
            <a:pPr>
              <a:lnSpc>
                <a:spcPct val="90000"/>
              </a:lnSpc>
            </a:pPr>
            <a:endParaRPr lang="es-ES_tradnl" sz="9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48931-B398-488C-B10A-E900EBACB198}" type="slidenum">
              <a:rPr lang="es-ES"/>
              <a:pPr/>
              <a:t>47</a:t>
            </a:fld>
            <a:endParaRPr lang="es-E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000" b="1" u="sng" dirty="0"/>
              <a:t>VÍA ORAL: </a:t>
            </a:r>
          </a:p>
          <a:p>
            <a:r>
              <a:rPr lang="es-ES_tradnl" sz="1000" dirty="0"/>
              <a:t>Consiste en la administración del medicamento a través de la boca y la introducción al organismo por deglución.</a:t>
            </a:r>
          </a:p>
          <a:p>
            <a:r>
              <a:rPr lang="es-ES_tradnl" sz="1000" b="1" dirty="0"/>
              <a:t>La absorción oral</a:t>
            </a:r>
            <a:r>
              <a:rPr lang="es-ES_tradnl" sz="1000" dirty="0"/>
              <a:t>: Ocurre fundamentalmente en el intestino delgado por su gran superficie de absorción, buena irrigación y la presencia de bilis, aunque también pueden absorberse en el estómago. </a:t>
            </a:r>
          </a:p>
          <a:p>
            <a:r>
              <a:rPr lang="es-ES_tradnl" sz="1000" dirty="0"/>
              <a:t>La velocidad de absorción aumenta si se acelera el vaciamiento gástrico y el peristaltismo intestinal y disminuye si se retarda el vaciamiento gástrico.</a:t>
            </a:r>
          </a:p>
          <a:p>
            <a:endParaRPr lang="es-ES_tradnl" sz="1000" b="1" dirty="0"/>
          </a:p>
          <a:p>
            <a:r>
              <a:rPr lang="es-ES_tradnl" sz="1000" b="1" dirty="0"/>
              <a:t>Ventajas: </a:t>
            </a:r>
          </a:p>
          <a:p>
            <a:r>
              <a:rPr lang="es-ES_tradnl" sz="1000" dirty="0"/>
              <a:t>- Es una técnica sencilla, cómoda, no dolorosa y económica que permite la </a:t>
            </a:r>
            <a:r>
              <a:rPr lang="es-ES_tradnl" sz="1000" dirty="0" err="1"/>
              <a:t>autoadministración</a:t>
            </a:r>
            <a:r>
              <a:rPr lang="es-ES_tradnl" sz="1000" dirty="0"/>
              <a:t> </a:t>
            </a:r>
          </a:p>
          <a:p>
            <a:r>
              <a:rPr lang="es-ES_tradnl" sz="1000" dirty="0"/>
              <a:t>- Es una vía segura y en caso de sobredosis, parte de la droga que queda en el estómago puede eliminarse mediante un lavado gástrico</a:t>
            </a:r>
          </a:p>
          <a:p>
            <a:r>
              <a:rPr lang="es-ES_tradnl" sz="1000" b="1" dirty="0"/>
              <a:t>Desventajas</a:t>
            </a:r>
            <a:r>
              <a:rPr lang="es-ES_tradnl" sz="1000" dirty="0"/>
              <a:t>:</a:t>
            </a:r>
          </a:p>
          <a:p>
            <a:r>
              <a:rPr lang="es-ES_tradnl" sz="1000" dirty="0"/>
              <a:t>- El efecto del medicamento no aparece rápidamente, por lo que no puede emplearse en casos de urgencias o cuando se requiera de un efecto rápido</a:t>
            </a:r>
          </a:p>
          <a:p>
            <a:r>
              <a:rPr lang="es-ES_tradnl" sz="1000" dirty="0"/>
              <a:t>- Algunos medicamentos producen irritación gástrica.</a:t>
            </a:r>
          </a:p>
          <a:p>
            <a:r>
              <a:rPr lang="es-ES_tradnl" sz="1000" dirty="0"/>
              <a:t>- No se puede emplear en el caso d personas con alteración de la conciencia que presenten abolición del reflejo de la deglución</a:t>
            </a:r>
          </a:p>
          <a:p>
            <a:r>
              <a:rPr lang="es-ES_tradnl" sz="1000" dirty="0"/>
              <a:t>- No se puede utilizar en pacientes con vómitos. </a:t>
            </a:r>
          </a:p>
          <a:p>
            <a:r>
              <a:rPr lang="es-ES_tradnl" sz="1000" dirty="0"/>
              <a:t>- Pueden existir algunos medicamentos que son destruidos por los jugos digestivos o inactivados a través de su paso por la mucosa intestinal y del hígado (efecto del primer paso)</a:t>
            </a:r>
          </a:p>
          <a:p>
            <a:endParaRPr lang="es-ES_tradnl" sz="1000" dirty="0">
              <a:solidFill>
                <a:schemeClr val="bg1"/>
              </a:solidFill>
            </a:endParaRPr>
          </a:p>
          <a:p>
            <a:endParaRPr lang="es-ES_tradnl" sz="1000" dirty="0"/>
          </a:p>
          <a:p>
            <a:endParaRPr lang="es-ES_tradnl" sz="1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B78B7-551F-4480-83B2-99622156CF77}" type="slidenum">
              <a:rPr lang="es-ES"/>
              <a:pPr/>
              <a:t>48</a:t>
            </a:fld>
            <a:endParaRPr lang="es-E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u="sng"/>
              <a:t>VÍA SUBLINGUAL:</a:t>
            </a:r>
            <a:endParaRPr lang="es-ES_tradnl"/>
          </a:p>
          <a:p>
            <a:r>
              <a:rPr lang="es-ES_tradnl"/>
              <a:t>Es la colocación del medicamento debajo de la lengua hasta su absorción.</a:t>
            </a:r>
          </a:p>
          <a:p>
            <a:r>
              <a:rPr lang="es-ES_tradnl"/>
              <a:t>Debajo de la lengua existe una rica vascularización que drena a la vena cava superior y se evita el efecto del primer paso. </a:t>
            </a:r>
            <a:endParaRPr lang="es-ES_tradnl" b="1"/>
          </a:p>
          <a:p>
            <a:endParaRPr lang="es-ES_tradnl" b="1"/>
          </a:p>
          <a:p>
            <a:r>
              <a:rPr lang="es-ES_tradnl" b="1"/>
              <a:t>Ventajas</a:t>
            </a:r>
            <a:r>
              <a:rPr lang="es-ES_tradnl"/>
              <a:t>:</a:t>
            </a:r>
          </a:p>
          <a:p>
            <a:r>
              <a:rPr lang="es-ES_tradnl"/>
              <a:t>- Es una técnica sencilla, cómoda, no dolorosa que permite la autoadministración  y puede eliminarse de la boca un exceso del medicamento si el efecto es muy intenso.</a:t>
            </a:r>
            <a:endParaRPr lang="es-ES_tradnl" b="1"/>
          </a:p>
          <a:p>
            <a:r>
              <a:rPr lang="es-ES_tradnl" b="1"/>
              <a:t>- </a:t>
            </a:r>
            <a:r>
              <a:rPr lang="es-ES_tradnl"/>
              <a:t>El efecto es más rápido que por la vía oral</a:t>
            </a:r>
          </a:p>
          <a:p>
            <a:r>
              <a:rPr lang="es-ES_tradnl"/>
              <a:t>- </a:t>
            </a:r>
            <a:r>
              <a:rPr lang="es-ES_tradnl" b="1"/>
              <a:t>Desventajas</a:t>
            </a:r>
            <a:r>
              <a:rPr lang="es-ES_tradnl"/>
              <a:t>:</a:t>
            </a:r>
          </a:p>
          <a:p>
            <a:r>
              <a:rPr lang="es-ES_tradnl"/>
              <a:t>- Solo pueden administrarse medicamentos liposolubles potentes para garantizar el efecto deseado a partir de la absorción de pocas moléculas.</a:t>
            </a:r>
          </a:p>
          <a:p>
            <a:r>
              <a:rPr lang="es-ES_tradnl"/>
              <a:t>- Las características como la acidez, mal sabor y otras no permiten que muchos medicamentos se administren por esta vía.</a:t>
            </a:r>
            <a:endParaRPr lang="es-ES_tradnl" b="1" u="sng"/>
          </a:p>
          <a:p>
            <a:endParaRPr lang="es-ES_tradnl" b="1" u="sn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2E004-24CB-4905-8C42-5681E1FEED96}" type="slidenum">
              <a:rPr lang="es-ES"/>
              <a:pPr/>
              <a:t>49</a:t>
            </a:fld>
            <a:endParaRPr lang="es-E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000" b="1" u="sng" dirty="0"/>
              <a:t>VÍA RECTAL:</a:t>
            </a:r>
            <a:endParaRPr lang="es-ES_tradnl" sz="1000" dirty="0"/>
          </a:p>
          <a:p>
            <a:r>
              <a:rPr lang="es-ES_tradnl" sz="1000" dirty="0"/>
              <a:t>Consiste en la colocación del medicamento en el interior del recto.</a:t>
            </a:r>
          </a:p>
          <a:p>
            <a:r>
              <a:rPr lang="es-ES_tradnl" sz="1000" dirty="0"/>
              <a:t>Se utiliza para ejercer acción local (anestésicos), o producir efectos sistémicos (antipiréticos, </a:t>
            </a:r>
            <a:r>
              <a:rPr lang="es-ES_tradnl" sz="1000" dirty="0" err="1"/>
              <a:t>antinflamatorios</a:t>
            </a:r>
            <a:r>
              <a:rPr lang="es-ES_tradnl" sz="1000" dirty="0"/>
              <a:t>), pero también es empleada para provocar por vía refleja la evacuación del colon (supositorios de glicerina)</a:t>
            </a:r>
          </a:p>
          <a:p>
            <a:r>
              <a:rPr lang="es-ES_tradnl" sz="1000" dirty="0"/>
              <a:t>El proceso de absorción se realiza rápidamente por la gran vascularización que existe en esta zona y se evita parcialmente el efecto del primer paso porque las venas hemorroidales drenan directamente hacia la vena cava inferior.</a:t>
            </a:r>
          </a:p>
          <a:p>
            <a:r>
              <a:rPr lang="es-ES_tradnl" sz="1000" dirty="0"/>
              <a:t>La presencia </a:t>
            </a:r>
            <a:r>
              <a:rPr lang="es-ES_tradnl" sz="1000"/>
              <a:t>de </a:t>
            </a:r>
            <a:r>
              <a:rPr lang="es-ES_tradnl" sz="1000" smtClean="0"/>
              <a:t>heces </a:t>
            </a:r>
            <a:r>
              <a:rPr lang="es-ES_tradnl" sz="1000" dirty="0"/>
              <a:t>en el recto y si el paciente no retiene el medicamento o este le provoca la defecación dificulta el proceso de la absorción .</a:t>
            </a:r>
          </a:p>
          <a:p>
            <a:r>
              <a:rPr lang="es-ES_tradnl" sz="1000" dirty="0"/>
              <a:t>La presencia de microorganismos en el tubo digestivo puede producir la degradación local del fármaco.</a:t>
            </a:r>
          </a:p>
          <a:p>
            <a:endParaRPr lang="es-ES_tradnl" sz="1000" dirty="0"/>
          </a:p>
          <a:p>
            <a:r>
              <a:rPr lang="es-ES_tradnl" sz="1000" b="1" dirty="0"/>
              <a:t>Ventajas</a:t>
            </a:r>
            <a:r>
              <a:rPr lang="es-ES_tradnl" sz="1000" dirty="0"/>
              <a:t>:</a:t>
            </a:r>
          </a:p>
          <a:p>
            <a:r>
              <a:rPr lang="es-ES_tradnl" sz="1000" dirty="0"/>
              <a:t>- La absorción es más rápida que por la vía oral</a:t>
            </a:r>
          </a:p>
          <a:p>
            <a:r>
              <a:rPr lang="es-ES_tradnl" sz="1000" dirty="0"/>
              <a:t>- No es una vía dolorosa y puede emplearse en situaciones en que la vía oral no se pueda utilizar</a:t>
            </a:r>
            <a:endParaRPr lang="es-ES_tradnl" sz="1000" b="1" dirty="0"/>
          </a:p>
          <a:p>
            <a:r>
              <a:rPr lang="es-ES_tradnl" sz="1000" b="1" dirty="0"/>
              <a:t>Desventajas:</a:t>
            </a:r>
            <a:endParaRPr lang="es-ES_tradnl" sz="1000" dirty="0"/>
          </a:p>
          <a:p>
            <a:r>
              <a:rPr lang="es-ES_tradnl" sz="1000" dirty="0"/>
              <a:t>- La absorción es irregular e incompleta.</a:t>
            </a:r>
          </a:p>
          <a:p>
            <a:r>
              <a:rPr lang="es-ES_tradnl" sz="1000" dirty="0"/>
              <a:t>- Se dificulta o impide su utilización en casos de fisura anal o hemorroides inflamadas</a:t>
            </a:r>
          </a:p>
          <a:p>
            <a:endParaRPr lang="es-ES_tradnl" sz="1000" dirty="0"/>
          </a:p>
          <a:p>
            <a:endParaRPr lang="es-ES_tradnl" sz="1000" dirty="0"/>
          </a:p>
          <a:p>
            <a:endParaRPr lang="es-ES" sz="1000" dirty="0"/>
          </a:p>
          <a:p>
            <a:endParaRPr lang="es-ES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3CBA7-E24A-4BB3-9BA5-115C85D98315}" type="slidenum">
              <a:rPr lang="es-ES"/>
              <a:pPr/>
              <a:t>50</a:t>
            </a:fld>
            <a:endParaRPr lang="es-E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_tradnl" sz="800" b="1" u="sng"/>
              <a:t>VÍA ENDOVENOSA:</a:t>
            </a:r>
            <a:endParaRPr lang="es-ES_tradnl" sz="800"/>
          </a:p>
          <a:p>
            <a:pPr>
              <a:lnSpc>
                <a:spcPct val="80000"/>
              </a:lnSpc>
            </a:pPr>
            <a:r>
              <a:rPr lang="es-ES_tradnl" sz="800"/>
              <a:t>El medicamento se introduce directamente en la circulación sanguínea por lo que se elimina de esta forma el paso de la absorción y permite de forma rápida obtener elevados niveles del medicamento en sangre.</a:t>
            </a:r>
            <a:endParaRPr lang="es-ES_tradnl" sz="800" b="1"/>
          </a:p>
          <a:p>
            <a:pPr>
              <a:lnSpc>
                <a:spcPct val="80000"/>
              </a:lnSpc>
            </a:pPr>
            <a:endParaRPr lang="es-ES_tradnl" sz="800" b="1"/>
          </a:p>
          <a:p>
            <a:pPr>
              <a:lnSpc>
                <a:spcPct val="80000"/>
              </a:lnSpc>
            </a:pPr>
            <a:r>
              <a:rPr lang="es-ES_tradnl" sz="800" b="1"/>
              <a:t>Ventajas:</a:t>
            </a:r>
            <a:endParaRPr lang="es-ES_tradnl" sz="800"/>
          </a:p>
          <a:p>
            <a:pPr>
              <a:lnSpc>
                <a:spcPct val="80000"/>
              </a:lnSpc>
            </a:pPr>
            <a:r>
              <a:rPr lang="es-ES_tradnl" sz="800"/>
              <a:t>- Es el método más rápido para introducir un medicamento en la circulación</a:t>
            </a:r>
          </a:p>
          <a:p>
            <a:pPr>
              <a:lnSpc>
                <a:spcPct val="80000"/>
              </a:lnSpc>
            </a:pPr>
            <a:r>
              <a:rPr lang="es-ES_tradnl" sz="800"/>
              <a:t>-  Permite obtener un inicio de acción inmediato.</a:t>
            </a:r>
          </a:p>
          <a:p>
            <a:pPr>
              <a:lnSpc>
                <a:spcPct val="80000"/>
              </a:lnSpc>
            </a:pPr>
            <a:r>
              <a:rPr lang="es-ES_tradnl" sz="800"/>
              <a:t>- Se puede suspender su administración si aparecen efectos indeseables debido a que la dosificación es precisa.</a:t>
            </a:r>
          </a:p>
          <a:p>
            <a:pPr>
              <a:lnSpc>
                <a:spcPct val="80000"/>
              </a:lnSpc>
            </a:pPr>
            <a:r>
              <a:rPr lang="es-ES_tradnl" sz="800"/>
              <a:t>- Permite mantener un monitoreo de los niveles en sangre de la droga.</a:t>
            </a:r>
          </a:p>
          <a:p>
            <a:pPr>
              <a:lnSpc>
                <a:spcPct val="80000"/>
              </a:lnSpc>
            </a:pPr>
            <a:r>
              <a:rPr lang="es-ES_tradnl" sz="800"/>
              <a:t>- Se pueden administrar grandes volúmenes a velocidad constante.</a:t>
            </a:r>
          </a:p>
          <a:p>
            <a:pPr>
              <a:lnSpc>
                <a:spcPct val="80000"/>
              </a:lnSpc>
            </a:pPr>
            <a:r>
              <a:rPr lang="es-ES_tradnl" sz="800"/>
              <a:t>- Es útil para medicamentos que son muy dolorosos, irritantes o de absorción errática por la vía intramuscular.</a:t>
            </a:r>
            <a:endParaRPr lang="es-ES_tradnl" sz="800" b="1"/>
          </a:p>
          <a:p>
            <a:pPr>
              <a:lnSpc>
                <a:spcPct val="80000"/>
              </a:lnSpc>
            </a:pPr>
            <a:r>
              <a:rPr lang="es-ES_tradnl" sz="800" b="1"/>
              <a:t>Desventajas:</a:t>
            </a:r>
            <a:endParaRPr lang="es-ES_tradnl" sz="800"/>
          </a:p>
          <a:p>
            <a:pPr>
              <a:lnSpc>
                <a:spcPct val="80000"/>
              </a:lnSpc>
            </a:pPr>
            <a:r>
              <a:rPr lang="es-ES_tradnl" sz="800"/>
              <a:t>- La administración muy rápida puede provocar efectos indeseables.</a:t>
            </a:r>
          </a:p>
          <a:p>
            <a:pPr>
              <a:lnSpc>
                <a:spcPct val="80000"/>
              </a:lnSpc>
            </a:pPr>
            <a:r>
              <a:rPr lang="es-ES_tradnl" sz="800"/>
              <a:t>- Si se produce extravasación de líquidos es irritante y puede aparecer dolor o necrosis</a:t>
            </a:r>
          </a:p>
          <a:p>
            <a:pPr>
              <a:lnSpc>
                <a:spcPct val="80000"/>
              </a:lnSpc>
            </a:pPr>
            <a:r>
              <a:rPr lang="es-ES_tradnl" sz="800"/>
              <a:t>- No se puede utilizar en soluciones oleosas y suspensiones porque puede provocar un embolismo.</a:t>
            </a:r>
          </a:p>
          <a:p>
            <a:pPr>
              <a:lnSpc>
                <a:spcPct val="80000"/>
              </a:lnSpc>
            </a:pPr>
            <a:r>
              <a:rPr lang="es-ES_tradnl" sz="800"/>
              <a:t>- Se pueden trasmitir enfermedades como SIDA, Hepatitis y otras.</a:t>
            </a:r>
          </a:p>
          <a:p>
            <a:pPr>
              <a:lnSpc>
                <a:spcPct val="80000"/>
              </a:lnSpc>
            </a:pPr>
            <a:r>
              <a:rPr lang="es-ES_tradnl" sz="800"/>
              <a:t>- Requiere de condiciones de asepsia.</a:t>
            </a:r>
          </a:p>
          <a:p>
            <a:pPr>
              <a:lnSpc>
                <a:spcPct val="80000"/>
              </a:lnSpc>
            </a:pPr>
            <a:r>
              <a:rPr lang="es-ES_tradnl" sz="800"/>
              <a:t>- Puede comportar algunos riesgos al establecer una vía de comunicación con el exterior.</a:t>
            </a:r>
          </a:p>
          <a:p>
            <a:pPr>
              <a:lnSpc>
                <a:spcPct val="80000"/>
              </a:lnSpc>
            </a:pPr>
            <a:r>
              <a:rPr lang="es-ES_tradnl" sz="800"/>
              <a:t>- Es costosa porque requiere de un personal adiestrado para su aplicación.</a:t>
            </a:r>
            <a:endParaRPr lang="es-ES_tradnl" sz="800" b="1" u="sng"/>
          </a:p>
          <a:p>
            <a:pPr>
              <a:lnSpc>
                <a:spcPct val="80000"/>
              </a:lnSpc>
            </a:pPr>
            <a:endParaRPr lang="es-ES_tradnl" sz="800" b="1" u="sng"/>
          </a:p>
          <a:p>
            <a:pPr>
              <a:lnSpc>
                <a:spcPct val="80000"/>
              </a:lnSpc>
            </a:pPr>
            <a:endParaRPr lang="es-ES_tradnl" sz="800" b="1" u="sng"/>
          </a:p>
          <a:p>
            <a:pPr>
              <a:lnSpc>
                <a:spcPct val="80000"/>
              </a:lnSpc>
            </a:pPr>
            <a:endParaRPr lang="es-ES_tradnl" sz="800"/>
          </a:p>
          <a:p>
            <a:pPr>
              <a:lnSpc>
                <a:spcPct val="80000"/>
              </a:lnSpc>
            </a:pPr>
            <a:endParaRPr lang="es-ES_tradnl" sz="800" b="1"/>
          </a:p>
          <a:p>
            <a:pPr>
              <a:lnSpc>
                <a:spcPct val="80000"/>
              </a:lnSpc>
            </a:pPr>
            <a:endParaRPr lang="es-ES_tradnl" sz="800" b="1"/>
          </a:p>
          <a:p>
            <a:pPr>
              <a:lnSpc>
                <a:spcPct val="80000"/>
              </a:lnSpc>
            </a:pPr>
            <a:endParaRPr lang="es-ES_tradnl" sz="800" b="1"/>
          </a:p>
          <a:p>
            <a:pPr>
              <a:lnSpc>
                <a:spcPct val="80000"/>
              </a:lnSpc>
            </a:pPr>
            <a:endParaRPr lang="es-ES_tradnl" sz="800" b="1"/>
          </a:p>
          <a:p>
            <a:pPr>
              <a:lnSpc>
                <a:spcPct val="80000"/>
              </a:lnSpc>
            </a:pPr>
            <a:endParaRPr lang="es-ES_tradnl" sz="800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DFB1F-62C9-4241-B552-F9B4D0F07166}" type="slidenum">
              <a:rPr lang="es-ES"/>
              <a:pPr/>
              <a:t>51</a:t>
            </a:fld>
            <a:endParaRPr lang="es-E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u="sng" dirty="0"/>
              <a:t>VÍA INTRAMUSCULAR:</a:t>
            </a:r>
            <a:endParaRPr lang="es-ES_tradnl" dirty="0"/>
          </a:p>
          <a:p>
            <a:r>
              <a:rPr lang="es-ES_tradnl" dirty="0"/>
              <a:t>Es la inyección de un medicamento en el tejido muscular. Los puntos de inyección que se emplean con mayor frecuencia son: músculos glúteos, cara lateral de los muslos y deltoides.</a:t>
            </a:r>
          </a:p>
          <a:p>
            <a:r>
              <a:rPr lang="es-ES_tradnl" dirty="0"/>
              <a:t>La rica perfusión vascular facilita la absorción de la droga.</a:t>
            </a:r>
            <a:endParaRPr lang="es-ES_tradnl" b="1" dirty="0"/>
          </a:p>
          <a:p>
            <a:endParaRPr lang="es-ES_tradnl" b="1" dirty="0"/>
          </a:p>
          <a:p>
            <a:r>
              <a:rPr lang="es-ES_tradnl" b="1" dirty="0"/>
              <a:t>Ventajas:</a:t>
            </a:r>
            <a:endParaRPr lang="es-ES_tradnl" dirty="0"/>
          </a:p>
          <a:p>
            <a:r>
              <a:rPr lang="es-ES_tradnl" dirty="0"/>
              <a:t>- La absorción es más rápida que por vía subcutáneas y pueden administrase sustancias más irritantes y volúmenes mayores de medicamentos. (de 1 a 10 ml)</a:t>
            </a:r>
            <a:endParaRPr lang="es-ES_tradnl" b="1" dirty="0"/>
          </a:p>
          <a:p>
            <a:r>
              <a:rPr lang="es-ES_tradnl" b="1" dirty="0"/>
              <a:t>Desventajas:</a:t>
            </a:r>
            <a:endParaRPr lang="es-ES_tradnl" dirty="0"/>
          </a:p>
          <a:p>
            <a:r>
              <a:rPr lang="es-ES_tradnl" dirty="0"/>
              <a:t>- Aunque se pueden administrar de 1 a 10 ml, volúmenes mayores de 5 ml pueden producir dolor por distensión.</a:t>
            </a:r>
          </a:p>
          <a:p>
            <a:r>
              <a:rPr lang="es-ES_tradnl" dirty="0"/>
              <a:t>- La inyección de sustancias irritantes pueden producir escaras o accesos locales.</a:t>
            </a:r>
          </a:p>
          <a:p>
            <a:r>
              <a:rPr lang="es-ES_tradnl" dirty="0"/>
              <a:t>- La inyección en el nervio ciático puede implicar parálisis y atrofia de los músculos en el miembro inferior</a:t>
            </a:r>
            <a:endParaRPr lang="es-ES_tradnl" b="1" u="sng" dirty="0"/>
          </a:p>
          <a:p>
            <a:endParaRPr lang="es-ES_tradnl" b="1" u="sng" dirty="0"/>
          </a:p>
          <a:p>
            <a:endParaRPr lang="es-ES_tradnl" u="sng" dirty="0"/>
          </a:p>
          <a:p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0EBD6-378D-403D-8D37-48950592F99C}" type="slidenum">
              <a:rPr lang="es-ES"/>
              <a:pPr/>
              <a:t>52</a:t>
            </a:fld>
            <a:endParaRPr lang="es-E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_tradnl" sz="1000" b="1" u="sng" dirty="0"/>
              <a:t>VÍA SUBCUTANEA:</a:t>
            </a:r>
            <a:endParaRPr lang="es-ES_tradnl" sz="1000" dirty="0"/>
          </a:p>
          <a:p>
            <a:pPr>
              <a:lnSpc>
                <a:spcPct val="80000"/>
              </a:lnSpc>
            </a:pPr>
            <a:r>
              <a:rPr lang="es-ES_tradnl" sz="1000" dirty="0"/>
              <a:t>Es la inyección del  medicamento en el tejido celular subcutáneo. Esta zona tiene la característica de ser poco </a:t>
            </a:r>
            <a:r>
              <a:rPr lang="es-ES_tradnl" sz="1000" dirty="0" err="1"/>
              <a:t>vascularizada</a:t>
            </a:r>
            <a:r>
              <a:rPr lang="es-ES_tradnl" sz="1000" dirty="0"/>
              <a:t>, por lo que la velocidad de absorción es menor que en la vía intramuscular.</a:t>
            </a:r>
            <a:endParaRPr lang="es-ES_tradnl" sz="1000" b="1" dirty="0"/>
          </a:p>
          <a:p>
            <a:pPr>
              <a:lnSpc>
                <a:spcPct val="80000"/>
              </a:lnSpc>
            </a:pPr>
            <a:endParaRPr lang="es-ES_tradnl" sz="1000" b="1" dirty="0"/>
          </a:p>
          <a:p>
            <a:pPr>
              <a:lnSpc>
                <a:spcPct val="80000"/>
              </a:lnSpc>
            </a:pPr>
            <a:r>
              <a:rPr lang="es-ES_tradnl" sz="1000" b="1" dirty="0"/>
              <a:t>Ventajas:</a:t>
            </a:r>
            <a:endParaRPr lang="es-ES_tradnl" sz="1000" dirty="0"/>
          </a:p>
          <a:p>
            <a:pPr>
              <a:lnSpc>
                <a:spcPct val="80000"/>
              </a:lnSpc>
            </a:pPr>
            <a:r>
              <a:rPr lang="es-ES_tradnl" sz="1000" dirty="0"/>
              <a:t>Permite la administración de </a:t>
            </a:r>
            <a:r>
              <a:rPr lang="es-ES_tradnl" sz="1000" dirty="0" err="1"/>
              <a:t>microcristales</a:t>
            </a:r>
            <a:r>
              <a:rPr lang="es-ES_tradnl" sz="1000" dirty="0"/>
              <a:t>, suspensiones o pellets que forman pequeños depósitos a partir de los cuales se adsorbe gradualmente el medicamento por largo período y así se logra un efecto sostenido de este.</a:t>
            </a:r>
            <a:endParaRPr lang="es-ES_tradnl" sz="1000" b="1" dirty="0"/>
          </a:p>
          <a:p>
            <a:pPr>
              <a:lnSpc>
                <a:spcPct val="80000"/>
              </a:lnSpc>
            </a:pPr>
            <a:r>
              <a:rPr lang="es-ES_tradnl" sz="1000" b="1" dirty="0"/>
              <a:t>Desventajas:</a:t>
            </a:r>
            <a:endParaRPr lang="es-ES_tradnl" sz="1000" dirty="0"/>
          </a:p>
          <a:p>
            <a:pPr>
              <a:lnSpc>
                <a:spcPct val="80000"/>
              </a:lnSpc>
            </a:pPr>
            <a:r>
              <a:rPr lang="es-ES_tradnl" sz="1000" dirty="0"/>
              <a:t>- Solo permite la administración de pequeños volúmenes (de 0,5 a 2 ml) para no provocar dolor por distensión.</a:t>
            </a:r>
          </a:p>
          <a:p>
            <a:pPr>
              <a:lnSpc>
                <a:spcPct val="80000"/>
              </a:lnSpc>
            </a:pPr>
            <a:r>
              <a:rPr lang="es-ES_tradnl" sz="1000" dirty="0"/>
              <a:t>- No permite la administración de sustancias irritantes que puedan producir dolor intenso y distensión de tejidos.</a:t>
            </a:r>
            <a:endParaRPr lang="es-ES_tradnl" sz="1000" b="1" dirty="0"/>
          </a:p>
          <a:p>
            <a:pPr>
              <a:lnSpc>
                <a:spcPct val="80000"/>
              </a:lnSpc>
            </a:pPr>
            <a:endParaRPr lang="es-ES_tradnl" sz="1000" b="1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s-ES_tradnl" sz="1000" b="1" u="sng" dirty="0">
                <a:solidFill>
                  <a:srgbClr val="FFFF00"/>
                </a:solidFill>
              </a:rPr>
              <a:t>VÍA INTRADÉRMICA.</a:t>
            </a:r>
            <a:endParaRPr lang="es-ES" sz="1000" b="1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s-MX" sz="1000" dirty="0">
                <a:solidFill>
                  <a:schemeClr val="bg1"/>
                </a:solidFill>
              </a:rPr>
              <a:t>Consiste en la inyección del fármaco en la dermis, inmediatamente debajo de la epidermis.</a:t>
            </a:r>
          </a:p>
          <a:p>
            <a:pPr>
              <a:lnSpc>
                <a:spcPct val="80000"/>
              </a:lnSpc>
            </a:pPr>
            <a:r>
              <a:rPr lang="es-MX" sz="1000" dirty="0">
                <a:solidFill>
                  <a:schemeClr val="bg1"/>
                </a:solidFill>
              </a:rPr>
              <a:t>Se utiliza fundamentalmente para pruebas cutáneas alérgicas, vacunas y otras.</a:t>
            </a:r>
            <a:endParaRPr lang="es-ES" sz="1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s-ES" sz="1000" dirty="0"/>
              <a:t>Las áreas del cuerpo más empleadas para la inyección de medicamentos  son la parte media anterior de los antebrazos y la región </a:t>
            </a:r>
            <a:r>
              <a:rPr lang="es-ES" sz="1000" dirty="0" err="1"/>
              <a:t>subescapular</a:t>
            </a:r>
            <a:r>
              <a:rPr lang="es-ES" sz="1000" dirty="0"/>
              <a:t> de la espalda.</a:t>
            </a:r>
          </a:p>
          <a:p>
            <a:pPr>
              <a:lnSpc>
                <a:spcPct val="80000"/>
              </a:lnSpc>
            </a:pPr>
            <a:r>
              <a:rPr lang="es-ES" sz="1000" dirty="0"/>
              <a:t>La cantidad de medicamento que se debe administrar por esta vía es muy pequeña (no más de 0,1 ml) y la absorción es lenta.</a:t>
            </a:r>
          </a:p>
          <a:p>
            <a:pPr>
              <a:lnSpc>
                <a:spcPct val="80000"/>
              </a:lnSpc>
            </a:pPr>
            <a:r>
              <a:rPr lang="es-ES" sz="1000" dirty="0"/>
              <a:t>Tras la administración del medicamento debe aparecer una pequeña roncha en el sitio de aplicación.</a:t>
            </a:r>
          </a:p>
          <a:p>
            <a:pPr>
              <a:lnSpc>
                <a:spcPct val="80000"/>
              </a:lnSpc>
            </a:pPr>
            <a:r>
              <a:rPr lang="es-ES" sz="1000" dirty="0"/>
              <a:t>Esta vía es muy utilizada para la realización de las pruebas cutáneas alérgicas y otras.</a:t>
            </a:r>
          </a:p>
          <a:p>
            <a:pPr>
              <a:lnSpc>
                <a:spcPct val="80000"/>
              </a:lnSpc>
            </a:pPr>
            <a:endParaRPr lang="es-ES_tradnl" sz="1000" dirty="0"/>
          </a:p>
          <a:p>
            <a:pPr>
              <a:lnSpc>
                <a:spcPct val="80000"/>
              </a:lnSpc>
            </a:pPr>
            <a:endParaRPr lang="es-ES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3A4A3-3DA2-4421-BEFB-AF662B9963ED}" type="slidenum">
              <a:rPr lang="es-ES"/>
              <a:pPr/>
              <a:t>53</a:t>
            </a:fld>
            <a:endParaRPr lang="es-E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u="sng"/>
              <a:t>VÍA INHALATORIA:</a:t>
            </a:r>
          </a:p>
          <a:p>
            <a:r>
              <a:rPr lang="es-ES_tradnl">
                <a:solidFill>
                  <a:schemeClr val="bg1"/>
                </a:solidFill>
              </a:rPr>
              <a:t>Es la administración de un fármaco en forma de gas (oxígeno), polvo (beclometasona) o líquido (salbutamol) vehiculizado por el aire inspirado, con el fin de ejercer efecto local sobre el árbol bronquial y sistémico después de la absorción.</a:t>
            </a:r>
          </a:p>
          <a:p>
            <a:r>
              <a:rPr lang="es-ES_tradnl"/>
              <a:t>La absorción de los medicamentos tras ser administrados por esta vía se produce de forma rápida debido a la gran superficie del epitelio alveolar, a su gran permeabilidad y a la buena irrigación de los pulmones.</a:t>
            </a:r>
          </a:p>
          <a:p>
            <a:r>
              <a:rPr lang="es-ES_tradnl" b="1"/>
              <a:t>Ventajas:</a:t>
            </a:r>
            <a:endParaRPr lang="es-ES_tradnl"/>
          </a:p>
          <a:p>
            <a:r>
              <a:rPr lang="es-ES_tradnl"/>
              <a:t>Requiere de dosis pequeñas de medicamentos debido a que los efectos aparecen rápidamente.</a:t>
            </a:r>
          </a:p>
          <a:p>
            <a:r>
              <a:rPr lang="es-ES_tradnl"/>
              <a:t>Permite la automedicación.</a:t>
            </a:r>
            <a:endParaRPr lang="es-ES_tradnl" b="1"/>
          </a:p>
          <a:p>
            <a:r>
              <a:rPr lang="es-ES_tradnl" b="1"/>
              <a:t>Desventajas:</a:t>
            </a:r>
            <a:endParaRPr lang="es-ES_tradnl"/>
          </a:p>
          <a:p>
            <a:r>
              <a:rPr lang="es-ES_tradnl"/>
              <a:t>No es posible la dosificación exacta, ya que parte de esta se pierde porque se queda en el aire, se deglute; además en las porciones altas del árbol respiratorio también quedan restos de ella.</a:t>
            </a:r>
          </a:p>
          <a:p>
            <a:r>
              <a:rPr lang="es-ES_tradnl"/>
              <a:t>El alivio rápido de los síntomas en muchos casos estimula el abuso.</a:t>
            </a:r>
          </a:p>
          <a:p>
            <a:r>
              <a:rPr lang="es-ES_tradnl"/>
              <a:t>Pueden producirse efectos indeseables debido a la rápida absorción de fármacos potentes.</a:t>
            </a: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1891B-63E2-4356-9E75-41D5CADF0072}" type="datetimeFigureOut">
              <a:rPr lang="es-MX" smtClean="0"/>
              <a:pPr/>
              <a:t>01/04/2009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F59F4-94DF-4BC7-B384-575CB882C7F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1891B-63E2-4356-9E75-41D5CADF0072}" type="datetimeFigureOut">
              <a:rPr lang="es-MX" smtClean="0"/>
              <a:pPr/>
              <a:t>01/04/2009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F59F4-94DF-4BC7-B384-575CB882C7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1891B-63E2-4356-9E75-41D5CADF0072}" type="datetimeFigureOut">
              <a:rPr lang="es-MX" smtClean="0"/>
              <a:pPr/>
              <a:t>01/04/2009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F59F4-94DF-4BC7-B384-575CB882C7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 lIns="63186" tIns="31593" rIns="63186" bIns="31593"/>
          <a:lstStyle>
            <a:lvl1pPr>
              <a:defRPr sz="31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 lIns="63186" tIns="31593" rIns="63186" bIns="31593"/>
          <a:lstStyle>
            <a:lvl1pPr marL="0" indent="0" algn="ctr">
              <a:buFontTx/>
              <a:buNone/>
              <a:defRPr b="1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 lIns="63186" tIns="31593" rIns="63186" bIns="31593"/>
          <a:lstStyle>
            <a:lvl1pPr>
              <a:defRPr/>
            </a:lvl1pPr>
          </a:lstStyle>
          <a:p>
            <a:pPr algn="l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 lIns="63186" tIns="31593" rIns="63186" bIns="31593"/>
          <a:lstStyle>
            <a:lvl1pPr>
              <a:defRPr/>
            </a:lvl1pPr>
          </a:lstStyle>
          <a:p>
            <a:pPr algn="ctr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 lIns="63186" tIns="31593" rIns="63186" bIns="31593"/>
          <a:lstStyle>
            <a:lvl1pPr>
              <a:defRPr/>
            </a:lvl1pPr>
          </a:lstStyle>
          <a:p>
            <a:pPr algn="r" defTabSz="631825" rtl="0" fontAlgn="base">
              <a:spcBef>
                <a:spcPct val="0"/>
              </a:spcBef>
              <a:spcAft>
                <a:spcPct val="0"/>
              </a:spcAft>
            </a:pPr>
            <a:fld id="{A014381F-A6DF-447A-9EC9-C071F0A54168}" type="slidenum">
              <a:rPr lang="es-ES" sz="7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defTabSz="631825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631825" rtl="0" fontAlgn="base">
              <a:spcBef>
                <a:spcPct val="0"/>
              </a:spcBef>
              <a:spcAft>
                <a:spcPct val="0"/>
              </a:spcAft>
            </a:pPr>
            <a:fld id="{7BDE3106-731B-449A-83DC-7F2F70FB8243}" type="slidenum">
              <a:rPr lang="es-ES" sz="7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defTabSz="631825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631825" rtl="0" fontAlgn="base">
              <a:spcBef>
                <a:spcPct val="0"/>
              </a:spcBef>
              <a:spcAft>
                <a:spcPct val="0"/>
              </a:spcAft>
            </a:pPr>
            <a:fld id="{60A61C49-EF35-4FBF-93DA-F446F98F335D}" type="slidenum">
              <a:rPr lang="es-ES" sz="7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defTabSz="631825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631825" rtl="0" fontAlgn="base">
              <a:spcBef>
                <a:spcPct val="0"/>
              </a:spcBef>
              <a:spcAft>
                <a:spcPct val="0"/>
              </a:spcAft>
            </a:pPr>
            <a:fld id="{A6B09593-E3EA-4849-8F94-9E600018CF81}" type="slidenum">
              <a:rPr lang="es-ES" sz="7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defTabSz="631825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631825" rtl="0" fontAlgn="base">
              <a:spcBef>
                <a:spcPct val="0"/>
              </a:spcBef>
              <a:spcAft>
                <a:spcPct val="0"/>
              </a:spcAft>
            </a:pPr>
            <a:fld id="{C6635620-3749-45DD-87B2-C68B99ADFB5E}" type="slidenum">
              <a:rPr lang="es-ES" sz="7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defTabSz="631825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631825" rtl="0" fontAlgn="base">
              <a:spcBef>
                <a:spcPct val="0"/>
              </a:spcBef>
              <a:spcAft>
                <a:spcPct val="0"/>
              </a:spcAft>
            </a:pPr>
            <a:fld id="{E0A15670-B3E1-495C-A1A5-22172E82DA6D}" type="slidenum">
              <a:rPr lang="es-ES" sz="7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defTabSz="631825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631825" rtl="0" fontAlgn="base">
              <a:spcBef>
                <a:spcPct val="0"/>
              </a:spcBef>
              <a:spcAft>
                <a:spcPct val="0"/>
              </a:spcAft>
            </a:pPr>
            <a:fld id="{447F5263-82AC-4F57-B486-3FCA690C456C}" type="slidenum">
              <a:rPr lang="es-ES" sz="7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defTabSz="631825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631825" rtl="0" fontAlgn="base">
              <a:spcBef>
                <a:spcPct val="0"/>
              </a:spcBef>
              <a:spcAft>
                <a:spcPct val="0"/>
              </a:spcAft>
            </a:pPr>
            <a:fld id="{3DA60488-6882-45A2-B327-D3C86EF83EF5}" type="slidenum">
              <a:rPr lang="es-ES" sz="7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defTabSz="631825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1891B-63E2-4356-9E75-41D5CADF0072}" type="datetimeFigureOut">
              <a:rPr lang="es-MX" smtClean="0"/>
              <a:pPr/>
              <a:t>01/04/2009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F59F4-94DF-4BC7-B384-575CB882C7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631825" rtl="0" fontAlgn="base">
              <a:spcBef>
                <a:spcPct val="0"/>
              </a:spcBef>
              <a:spcAft>
                <a:spcPct val="0"/>
              </a:spcAft>
            </a:pPr>
            <a:fld id="{6E3040D1-815B-42F0-8D21-FCE505A4DDA6}" type="slidenum">
              <a:rPr lang="es-ES" sz="7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defTabSz="631825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631825" rtl="0" fontAlgn="base">
              <a:spcBef>
                <a:spcPct val="0"/>
              </a:spcBef>
              <a:spcAft>
                <a:spcPct val="0"/>
              </a:spcAft>
            </a:pPr>
            <a:fld id="{8FE6CCB8-BE3E-40E6-951D-9EB188669DED}" type="slidenum">
              <a:rPr lang="es-ES" sz="7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defTabSz="631825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1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1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631825" rtl="0" fontAlgn="base">
              <a:spcBef>
                <a:spcPct val="0"/>
              </a:spcBef>
              <a:spcAft>
                <a:spcPct val="0"/>
              </a:spcAft>
            </a:pPr>
            <a:fld id="{1F0DF532-0CF2-4669-9B4D-2B857E6ABDAF}" type="slidenum">
              <a:rPr lang="es-ES" sz="7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defTabSz="631825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76962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1219200" y="2286000"/>
            <a:ext cx="7696200" cy="3960813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 algn="l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98813" y="6324600"/>
            <a:ext cx="2897187" cy="381000"/>
          </a:xfrm>
        </p:spPr>
        <p:txBody>
          <a:bodyPr/>
          <a:lstStyle>
            <a:lvl1pPr>
              <a:defRPr/>
            </a:lvl1pPr>
          </a:lstStyle>
          <a:p>
            <a:pPr algn="ctr" defTabSz="631825" rtl="0" fontAlgn="base">
              <a:spcBef>
                <a:spcPct val="0"/>
              </a:spcBef>
              <a:spcAft>
                <a:spcPct val="0"/>
              </a:spcAft>
            </a:pPr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08813" y="6324600"/>
            <a:ext cx="1906587" cy="381000"/>
          </a:xfrm>
        </p:spPr>
        <p:txBody>
          <a:bodyPr/>
          <a:lstStyle>
            <a:lvl1pPr>
              <a:defRPr/>
            </a:lvl1pPr>
          </a:lstStyle>
          <a:p>
            <a:pPr algn="r" defTabSz="631825" rtl="0" fontAlgn="base">
              <a:spcBef>
                <a:spcPct val="0"/>
              </a:spcBef>
              <a:spcAft>
                <a:spcPct val="0"/>
              </a:spcAft>
            </a:pPr>
            <a:fld id="{B9E161DD-B88C-4FDE-8467-EAA2BD3DAB6B}" type="slidenum">
              <a:rPr lang="es-ES" sz="7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defTabSz="631825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7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1891B-63E2-4356-9E75-41D5CADF0072}" type="datetimeFigureOut">
              <a:rPr lang="es-MX" smtClean="0"/>
              <a:pPr/>
              <a:t>01/04/2009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F59F4-94DF-4BC7-B384-575CB882C7F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1891B-63E2-4356-9E75-41D5CADF0072}" type="datetimeFigureOut">
              <a:rPr lang="es-MX" smtClean="0"/>
              <a:pPr/>
              <a:t>01/04/2009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F59F4-94DF-4BC7-B384-575CB882C7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1891B-63E2-4356-9E75-41D5CADF0072}" type="datetimeFigureOut">
              <a:rPr lang="es-MX" smtClean="0"/>
              <a:pPr/>
              <a:t>01/04/2009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F59F4-94DF-4BC7-B384-575CB882C7F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1891B-63E2-4356-9E75-41D5CADF0072}" type="datetimeFigureOut">
              <a:rPr lang="es-MX" smtClean="0"/>
              <a:pPr/>
              <a:t>01/04/2009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F59F4-94DF-4BC7-B384-575CB882C7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1891B-63E2-4356-9E75-41D5CADF0072}" type="datetimeFigureOut">
              <a:rPr lang="es-MX" smtClean="0"/>
              <a:pPr/>
              <a:t>01/04/2009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F59F4-94DF-4BC7-B384-575CB882C7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1891B-63E2-4356-9E75-41D5CADF0072}" type="datetimeFigureOut">
              <a:rPr lang="es-MX" smtClean="0"/>
              <a:pPr/>
              <a:t>01/04/2009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F59F4-94DF-4BC7-B384-575CB882C7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F11891B-63E2-4356-9E75-41D5CADF0072}" type="datetimeFigureOut">
              <a:rPr lang="es-MX" smtClean="0"/>
              <a:pPr/>
              <a:t>01/04/2009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88F59F4-94DF-4BC7-B384-575CB882C7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11891B-63E2-4356-9E75-41D5CADF0072}" type="datetimeFigureOut">
              <a:rPr lang="es-MX" smtClean="0"/>
              <a:pPr/>
              <a:t>01/04/2009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88F59F4-94DF-4BC7-B384-575CB882C7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192" tIns="31597" rIns="63192" bIns="315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192" tIns="31597" rIns="63192" bIns="31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192" tIns="31597" rIns="63192" bIns="31597" numCol="1" anchor="t" anchorCtr="0" compatLnSpc="1">
            <a:prstTxWarp prst="textNoShape">
              <a:avLst/>
            </a:prstTxWarp>
          </a:bodyPr>
          <a:lstStyle>
            <a:lvl1pPr defTabSz="631825">
              <a:defRPr sz="7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6324600"/>
            <a:ext cx="2897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192" tIns="31597" rIns="63192" bIns="31597" numCol="1" anchor="t" anchorCtr="0" compatLnSpc="1">
            <a:prstTxWarp prst="textNoShape">
              <a:avLst/>
            </a:prstTxWarp>
          </a:bodyPr>
          <a:lstStyle>
            <a:lvl1pPr algn="ctr" defTabSz="631825">
              <a:defRPr sz="7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8813" y="6324600"/>
            <a:ext cx="19065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192" tIns="31597" rIns="63192" bIns="31597" numCol="1" anchor="t" anchorCtr="0" compatLnSpc="1">
            <a:prstTxWarp prst="textNoShape">
              <a:avLst/>
            </a:prstTxWarp>
          </a:bodyPr>
          <a:lstStyle>
            <a:lvl1pPr algn="r" defTabSz="631825">
              <a:defRPr sz="7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232E628E-F657-4550-9BA6-955F5B9E2970}" type="slidenum">
              <a:rPr lang="es-ES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slow">
    <p:fade thruBlk="1"/>
  </p:transition>
  <p:txStyles>
    <p:titleStyle>
      <a:lvl1pPr algn="l" defTabSz="63182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63182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defTabSz="63182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defTabSz="63182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defTabSz="63182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defTabSz="63182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defTabSz="63182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defTabSz="63182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defTabSz="63182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236538" indent="-236538" algn="l" defTabSz="631825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96850" algn="l" defTabSz="631825" rtl="0" fontAlgn="base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790575" indent="-158750" algn="l" defTabSz="631825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06488" indent="-158750" algn="l" defTabSz="631825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22400" indent="-158750" algn="l" defTabSz="631825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879600" indent="-158750" algn="l" defTabSz="631825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36800" indent="-158750" algn="l" defTabSz="631825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794000" indent="-158750" algn="l" defTabSz="631825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51200" indent="-158750" algn="l" defTabSz="631825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/Relationships>
</file>

<file path=ppt/slides/_rels/slide46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41.jpeg" Type="http://schemas.openxmlformats.org/officeDocument/2006/relationships/image"/></Relationships>
</file>

<file path=ppt/slides/_rels/slide47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48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49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51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48.jpeg" Type="http://schemas.openxmlformats.org/officeDocument/2006/relationships/image"/></Relationships>
</file>

<file path=ppt/slides/_rels/slide53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54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54.jpeg" Type="http://schemas.openxmlformats.org/officeDocument/2006/relationships/image"/><Relationship Id="rId4" Target="../media/image53.jpeg" Type="http://schemas.openxmlformats.org/officeDocument/2006/relationships/image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gi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sz="3600" dirty="0" smtClean="0">
                <a:effectLst/>
              </a:rPr>
              <a:t>FORMAS FARMACÉUTICAS</a:t>
            </a:r>
            <a:br>
              <a:rPr lang="es-ES_tradnl" sz="3600" dirty="0" smtClean="0">
                <a:effectLst/>
              </a:rPr>
            </a:br>
            <a:r>
              <a:rPr lang="es-ES_tradnl" sz="3600" dirty="0" smtClean="0">
                <a:effectLst/>
              </a:rPr>
              <a:t>Y</a:t>
            </a:r>
            <a:br>
              <a:rPr lang="es-ES_tradnl" sz="3600" dirty="0" smtClean="0">
                <a:effectLst/>
              </a:rPr>
            </a:br>
            <a:r>
              <a:rPr lang="es-ES_tradnl" sz="3600" dirty="0" smtClean="0">
                <a:effectLst/>
              </a:rPr>
              <a:t>VÍAS DE ADMINISTRACIÓN</a:t>
            </a:r>
            <a:endParaRPr lang="es-MX" sz="3600" dirty="0"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500042"/>
            <a:ext cx="7772400" cy="1508760"/>
          </a:xfrm>
        </p:spPr>
        <p:txBody>
          <a:bodyPr>
            <a:noAutofit/>
          </a:bodyPr>
          <a:lstStyle/>
          <a:p>
            <a:pPr algn="ctr"/>
            <a:r>
              <a:rPr lang="es-ES_tradnl" sz="1800" dirty="0" smtClean="0"/>
              <a:t>UNIVERSIDAD MICHOACANA DE SAN NICOLÁS DE HIDALGO</a:t>
            </a:r>
          </a:p>
          <a:p>
            <a:pPr algn="ctr"/>
            <a:endParaRPr lang="es-ES_tradnl" sz="1800" dirty="0" smtClean="0"/>
          </a:p>
          <a:p>
            <a:pPr algn="ctr"/>
            <a:r>
              <a:rPr lang="es-ES_tradnl" sz="1800" dirty="0" smtClean="0"/>
              <a:t>FACULTAD DE CIENCIAS MÉDICAS Y BIOLÓGICAS</a:t>
            </a:r>
          </a:p>
          <a:p>
            <a:pPr algn="ctr"/>
            <a:r>
              <a:rPr lang="es-ES_tradnl" sz="1800" dirty="0" smtClean="0"/>
              <a:t>“DR. IGNACIO CHÁVEZ”</a:t>
            </a:r>
          </a:p>
          <a:p>
            <a:pPr algn="ctr"/>
            <a:endParaRPr lang="es-ES_tradnl" sz="1800" dirty="0" smtClean="0"/>
          </a:p>
          <a:p>
            <a:pPr algn="ctr"/>
            <a:r>
              <a:rPr lang="es-ES_tradnl" sz="2400" u="sng" dirty="0" smtClean="0"/>
              <a:t>LABORATORIO DE FARMACOLOGÍA</a:t>
            </a:r>
            <a:endParaRPr lang="es-MX" sz="2400" u="sng" dirty="0"/>
          </a:p>
        </p:txBody>
      </p:sp>
      <p:pic>
        <p:nvPicPr>
          <p:cNvPr id="5" name="4 Imagen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6747">
            <a:off x="6281960" y="2059296"/>
            <a:ext cx="2050554" cy="2157317"/>
          </a:xfrm>
          <a:prstGeom prst="roundRect">
            <a:avLst>
              <a:gd name="adj" fmla="val 1776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900000">
              <a:rot lat="20946850" lon="197613" rev="21133857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6000760" y="6604084"/>
            <a:ext cx="3143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dirty="0" smtClean="0"/>
              <a:t>INSTRUCTOR: JESÚS ALEJANDRO MORA CAMBRÓN</a:t>
            </a:r>
            <a:endParaRPr lang="es-MX" sz="1050" dirty="0"/>
          </a:p>
        </p:txBody>
      </p:sp>
      <p:pic>
        <p:nvPicPr>
          <p:cNvPr id="7" name="6 Imagen" descr="LOGO FARM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5084">
            <a:off x="806516" y="2164926"/>
            <a:ext cx="2136795" cy="2131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0">
              <a:rot lat="21594000" lon="600000" rev="2040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TIPOS DE EXCIPIENTES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ClrTx/>
              <a:buFont typeface="Wingdings 2" pitchFamily="18" charset="2"/>
              <a:buNone/>
              <a:defRPr/>
            </a:pPr>
            <a:r>
              <a:rPr lang="es-ES_tradnl" sz="3600" dirty="0" smtClean="0"/>
              <a:t>GRASAS       </a:t>
            </a:r>
            <a:r>
              <a:rPr lang="es-ES_tradnl" dirty="0" smtClean="0"/>
              <a:t>Parafina, lanolina, vaselina </a:t>
            </a:r>
          </a:p>
          <a:p>
            <a:pPr marL="571500" indent="-571500">
              <a:buClrTx/>
              <a:buFont typeface="Wingdings 2" pitchFamily="18" charset="2"/>
              <a:buNone/>
              <a:defRPr/>
            </a:pPr>
            <a:r>
              <a:rPr lang="es-ES_tradnl" sz="3600" dirty="0" smtClean="0"/>
              <a:t>                </a:t>
            </a:r>
            <a:endParaRPr lang="es-ES_tradnl" dirty="0" smtClean="0"/>
          </a:p>
          <a:p>
            <a:pPr marL="571500" indent="-571500">
              <a:buClrTx/>
              <a:buFont typeface="Wingdings 2" pitchFamily="18" charset="2"/>
              <a:buNone/>
              <a:defRPr/>
            </a:pPr>
            <a:endParaRPr lang="es-ES_tradnl" sz="3600" dirty="0" smtClean="0"/>
          </a:p>
          <a:p>
            <a:pPr marL="571500" indent="-571500">
              <a:buClrTx/>
              <a:buFont typeface="Wingdings 2" pitchFamily="18" charset="2"/>
              <a:buNone/>
              <a:defRPr/>
            </a:pPr>
            <a:r>
              <a:rPr lang="es-ES_tradnl" dirty="0" smtClean="0"/>
              <a:t>                         Oxido de zinc, talco, calamina,</a:t>
            </a:r>
            <a:r>
              <a:rPr lang="es-ES_tradnl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571500" indent="-571500">
              <a:buClrTx/>
              <a:buFont typeface="Wingdings 2" pitchFamily="18" charset="2"/>
              <a:buNone/>
              <a:defRPr/>
            </a:pPr>
            <a:endParaRPr lang="es-ES_tradnl" sz="900" dirty="0" smtClean="0"/>
          </a:p>
          <a:p>
            <a:pPr marL="571500" indent="-571500">
              <a:buClrTx/>
              <a:buFont typeface="Wingdings 2" pitchFamily="18" charset="2"/>
              <a:buNone/>
              <a:defRPr/>
            </a:pPr>
            <a:r>
              <a:rPr lang="es-ES_tradnl" sz="3600" dirty="0" smtClean="0"/>
              <a:t>POLVOS	   </a:t>
            </a:r>
            <a:r>
              <a:rPr lang="es-MX" dirty="0" smtClean="0"/>
              <a:t>almidón, lactosa, sacarosa, </a:t>
            </a:r>
            <a:endParaRPr lang="es-ES_tradnl" dirty="0" smtClean="0"/>
          </a:p>
          <a:p>
            <a:pPr marL="571500" indent="-571500">
              <a:buClrTx/>
              <a:buFont typeface="Wingdings 2" pitchFamily="18" charset="2"/>
              <a:buNone/>
              <a:defRPr/>
            </a:pPr>
            <a:r>
              <a:rPr lang="es-MX" dirty="0" smtClean="0"/>
              <a:t>                          manitol, levulosa.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3 Abrir llave"/>
          <p:cNvSpPr/>
          <p:nvPr/>
        </p:nvSpPr>
        <p:spPr>
          <a:xfrm>
            <a:off x="2714612" y="1500174"/>
            <a:ext cx="285752" cy="1214446"/>
          </a:xfrm>
          <a:prstGeom prst="leftBrace">
            <a:avLst>
              <a:gd name="adj1" fmla="val 17504"/>
              <a:gd name="adj2" fmla="val 51214"/>
            </a:avLst>
          </a:prstGeom>
          <a:noFill/>
          <a:ln w="25400" cap="sq" cmpd="dbl">
            <a:solidFill>
              <a:schemeClr val="tx1">
                <a:alpha val="86000"/>
              </a:schemeClr>
            </a:solidFill>
            <a:bevel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5" name="4 Abrir llave"/>
          <p:cNvSpPr/>
          <p:nvPr/>
        </p:nvSpPr>
        <p:spPr>
          <a:xfrm>
            <a:off x="2643174" y="3643314"/>
            <a:ext cx="285752" cy="2143140"/>
          </a:xfrm>
          <a:prstGeom prst="leftBrace">
            <a:avLst>
              <a:gd name="adj1" fmla="val 17504"/>
              <a:gd name="adj2" fmla="val 51214"/>
            </a:avLst>
          </a:prstGeom>
          <a:noFill/>
          <a:ln w="25400" cap="sq" cmpd="dbl">
            <a:solidFill>
              <a:schemeClr val="tx1">
                <a:alpha val="86000"/>
              </a:schemeClr>
            </a:solidFill>
            <a:bevel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EXCIPIENTES</a:t>
            </a:r>
            <a:endParaRPr lang="es-MX" dirty="0"/>
          </a:p>
        </p:txBody>
      </p:sp>
      <p:sp>
        <p:nvSpPr>
          <p:cNvPr id="13315" name="2 Marcador de contenido"/>
          <p:cNvSpPr>
            <a:spLocks noGrp="1"/>
          </p:cNvSpPr>
          <p:nvPr>
            <p:ph idx="4294967295"/>
          </p:nvPr>
        </p:nvSpPr>
        <p:spPr>
          <a:xfrm>
            <a:off x="785786" y="1643050"/>
            <a:ext cx="8183562" cy="4187825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Excipientes lubrificantes:</a:t>
            </a:r>
          </a:p>
          <a:p>
            <a:pPr algn="just">
              <a:buFont typeface="Wingdings 2" pitchFamily="18" charset="2"/>
              <a:buNone/>
            </a:pPr>
            <a:r>
              <a:rPr lang="es-MX" dirty="0" smtClean="0"/>
              <a:t>talco, estearato de magnesio, almidón o parafina.</a:t>
            </a:r>
          </a:p>
          <a:p>
            <a:pPr algn="just">
              <a:buFont typeface="Wingdings 2" pitchFamily="18" charset="2"/>
              <a:buNone/>
            </a:pPr>
            <a:endParaRPr lang="es-MX" dirty="0" smtClean="0"/>
          </a:p>
          <a:p>
            <a:pPr algn="just"/>
            <a:r>
              <a:rPr lang="es-MX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Excipientes </a:t>
            </a:r>
            <a:r>
              <a:rPr lang="es-MX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solubilizantes</a:t>
            </a:r>
            <a:r>
              <a:rPr lang="es-MX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</a:t>
            </a:r>
            <a:r>
              <a:rPr lang="es-MX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adsorventes</a:t>
            </a:r>
            <a:r>
              <a:rPr lang="es-MX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y disgregantes:</a:t>
            </a:r>
          </a:p>
          <a:p>
            <a:pPr algn="just">
              <a:buFont typeface="Wingdings 2" pitchFamily="18" charset="2"/>
              <a:buNone/>
            </a:pPr>
            <a:endParaRPr lang="es-MX" sz="800" dirty="0" smtClean="0"/>
          </a:p>
          <a:p>
            <a:pPr algn="just">
              <a:buFont typeface="Wingdings 2" pitchFamily="18" charset="2"/>
              <a:buNone/>
            </a:pPr>
            <a:r>
              <a:rPr lang="es-MX" i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Solubilizantes</a:t>
            </a:r>
            <a:r>
              <a:rPr lang="es-MX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:</a:t>
            </a:r>
            <a:r>
              <a:rPr lang="es-MX" dirty="0" smtClean="0"/>
              <a:t> azúcares.</a:t>
            </a:r>
          </a:p>
          <a:p>
            <a:pPr algn="just">
              <a:buFont typeface="Wingdings 2" pitchFamily="18" charset="2"/>
              <a:buNone/>
            </a:pPr>
            <a:endParaRPr lang="es-MX" sz="800" dirty="0" smtClean="0"/>
          </a:p>
          <a:p>
            <a:pPr algn="just">
              <a:buFont typeface="Wingdings 2" pitchFamily="18" charset="2"/>
              <a:buNone/>
            </a:pPr>
            <a:r>
              <a:rPr lang="es-MX" i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Adsorventes</a:t>
            </a:r>
            <a:r>
              <a:rPr lang="es-MX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:</a:t>
            </a:r>
            <a:r>
              <a:rPr lang="es-MX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es-MX" dirty="0" smtClean="0"/>
              <a:t>tienen gran tendencia a fijar moléculas de agua que </a:t>
            </a:r>
            <a:r>
              <a:rPr lang="es-MX" dirty="0" err="1" smtClean="0"/>
              <a:t>solublizan</a:t>
            </a:r>
            <a:r>
              <a:rPr lang="es-MX" dirty="0" smtClean="0"/>
              <a:t> el principio activo, como la lactosa, el almidón, o el fosfato cálcico.</a:t>
            </a:r>
          </a:p>
          <a:p>
            <a:pPr algn="just">
              <a:buFont typeface="Wingdings 2" pitchFamily="18" charset="2"/>
              <a:buNone/>
            </a:pPr>
            <a:endParaRPr lang="es-MX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EXCIPIENTES</a:t>
            </a:r>
            <a:endParaRPr lang="es-MX" dirty="0"/>
          </a:p>
        </p:txBody>
      </p:sp>
      <p:sp>
        <p:nvSpPr>
          <p:cNvPr id="14339" name="2 Marcador de contenido"/>
          <p:cNvSpPr>
            <a:spLocks noGrp="1"/>
          </p:cNvSpPr>
          <p:nvPr>
            <p:ph idx="4294967295"/>
          </p:nvPr>
        </p:nvSpPr>
        <p:spPr>
          <a:xfrm>
            <a:off x="571472" y="1571612"/>
            <a:ext cx="8183562" cy="41878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MX" dirty="0" smtClean="0"/>
              <a:t>	</a:t>
            </a:r>
            <a:r>
              <a:rPr lang="es-MX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Disgregantes:</a:t>
            </a:r>
            <a:r>
              <a:rPr lang="es-MX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es-MX" dirty="0" smtClean="0"/>
              <a:t>como la pectina o la gelatina, pueden incorporar agua fácilmente, hinchándose y rompiendo el comprimido.</a:t>
            </a:r>
          </a:p>
          <a:p>
            <a:pPr algn="just">
              <a:buFont typeface="Wingdings 2" pitchFamily="18" charset="2"/>
              <a:buNone/>
            </a:pPr>
            <a:r>
              <a:rPr lang="es-MX" dirty="0" smtClean="0"/>
              <a:t>	</a:t>
            </a:r>
          </a:p>
          <a:p>
            <a:pPr algn="just">
              <a:buFont typeface="Wingdings 2" pitchFamily="18" charset="2"/>
              <a:buNone/>
            </a:pPr>
            <a:r>
              <a:rPr lang="es-MX" dirty="0" smtClean="0"/>
              <a:t>	Son mezclas de sustancias que producen efervescencia disolviendo el comprimido, la mezcla más usada esta compuesta por bicarbonato sódico y ácido cítrico.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VEHÍCULO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	Soporte, compuesto por uno o más excipientes, de la sustancia o sustancias activas en una preparación líquida.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357290" y="4357694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es-ES_tradnl" sz="3200" dirty="0" smtClean="0"/>
              <a:t>LIQUIDOS        </a:t>
            </a:r>
            <a:r>
              <a:rPr lang="es-ES_tradnl" sz="2800" dirty="0" smtClean="0"/>
              <a:t>Agua, alcohol, </a:t>
            </a:r>
            <a:r>
              <a:rPr lang="es-ES_tradnl" sz="2800" dirty="0" err="1" smtClean="0"/>
              <a:t>propilenglicol</a:t>
            </a:r>
            <a:endParaRPr lang="es-ES_tradnl" sz="2800" dirty="0" smtClean="0"/>
          </a:p>
        </p:txBody>
      </p:sp>
      <p:sp>
        <p:nvSpPr>
          <p:cNvPr id="6" name="5 Abrir llave"/>
          <p:cNvSpPr/>
          <p:nvPr/>
        </p:nvSpPr>
        <p:spPr>
          <a:xfrm>
            <a:off x="3357554" y="4071942"/>
            <a:ext cx="285752" cy="1214446"/>
          </a:xfrm>
          <a:prstGeom prst="leftBrace">
            <a:avLst>
              <a:gd name="adj1" fmla="val 17504"/>
              <a:gd name="adj2" fmla="val 51214"/>
            </a:avLst>
          </a:prstGeom>
          <a:noFill/>
          <a:ln w="25400" cap="sq" cmpd="dbl">
            <a:solidFill>
              <a:schemeClr val="tx1">
                <a:alpha val="86000"/>
              </a:schemeClr>
            </a:solidFill>
            <a:bevel/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EXCIPIENTES Y VEHÍCULOS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MX" sz="3200" i="1" dirty="0" smtClean="0"/>
              <a:t>Acuosos:</a:t>
            </a:r>
            <a:r>
              <a:rPr lang="es-MX" sz="3200" dirty="0" smtClean="0"/>
              <a:t> </a:t>
            </a:r>
          </a:p>
          <a:p>
            <a:pPr>
              <a:buNone/>
            </a:pPr>
            <a:r>
              <a:rPr lang="es-MX" sz="3200" dirty="0" smtClean="0"/>
              <a:t>Disuelven principios activos hidrosolubles. Ej.- </a:t>
            </a:r>
            <a:r>
              <a:rPr lang="es-MX" sz="3200" b="1" dirty="0" smtClean="0"/>
              <a:t>Jarabes </a:t>
            </a:r>
            <a:r>
              <a:rPr lang="es-MX" sz="2400" dirty="0" smtClean="0"/>
              <a:t>(azúcar 64% en peso).</a:t>
            </a:r>
          </a:p>
          <a:p>
            <a:endParaRPr lang="es-MX" sz="3200" dirty="0" smtClean="0"/>
          </a:p>
          <a:p>
            <a:pPr>
              <a:buFont typeface="Wingdings" pitchFamily="2" charset="2"/>
              <a:buChar char="ü"/>
            </a:pPr>
            <a:r>
              <a:rPr lang="es-MX" sz="3200" dirty="0" smtClean="0"/>
              <a:t> </a:t>
            </a:r>
            <a:r>
              <a:rPr lang="es-MX" sz="3200" i="1" dirty="0" smtClean="0"/>
              <a:t>Mucílagos:</a:t>
            </a:r>
            <a:r>
              <a:rPr lang="es-MX" sz="3200" dirty="0" smtClean="0"/>
              <a:t> </a:t>
            </a:r>
          </a:p>
          <a:p>
            <a:pPr>
              <a:buNone/>
            </a:pPr>
            <a:r>
              <a:rPr lang="es-MX" sz="3200" dirty="0" smtClean="0"/>
              <a:t>Líquidos viscosos resultantes de la dispersión de sustancias gomosas (</a:t>
            </a:r>
            <a:r>
              <a:rPr lang="es-MX" sz="2400" dirty="0" smtClean="0"/>
              <a:t>goma arábiga, tragacanto, </a:t>
            </a:r>
            <a:r>
              <a:rPr lang="es-MX" sz="2400" dirty="0" err="1" smtClean="0"/>
              <a:t>agar</a:t>
            </a:r>
            <a:r>
              <a:rPr lang="es-MX" sz="2400" dirty="0" smtClean="0"/>
              <a:t>, </a:t>
            </a:r>
            <a:r>
              <a:rPr lang="es-MX" sz="2400" dirty="0" err="1" smtClean="0"/>
              <a:t>metilcelulosa</a:t>
            </a:r>
            <a:r>
              <a:rPr lang="es-MX" sz="2400" dirty="0" smtClean="0"/>
              <a:t>) </a:t>
            </a:r>
            <a:r>
              <a:rPr lang="es-MX" sz="3200" dirty="0" smtClean="0"/>
              <a:t>en agua. Ej.- </a:t>
            </a:r>
            <a:r>
              <a:rPr lang="es-MX" sz="3200" b="1" dirty="0" smtClean="0"/>
              <a:t>Suspensiones y emulsiones</a:t>
            </a:r>
            <a:r>
              <a:rPr lang="es-MX" sz="3200" dirty="0" smtClean="0"/>
              <a:t>.</a:t>
            </a:r>
          </a:p>
          <a:p>
            <a:pPr>
              <a:buNone/>
            </a:pPr>
            <a:endParaRPr lang="es-MX" sz="3200" dirty="0" smtClean="0"/>
          </a:p>
          <a:p>
            <a:pPr>
              <a:buFont typeface="Wingdings" pitchFamily="2" charset="2"/>
              <a:buChar char="ü"/>
            </a:pPr>
            <a:r>
              <a:rPr lang="es-MX" sz="3200" dirty="0" smtClean="0"/>
              <a:t> </a:t>
            </a:r>
            <a:r>
              <a:rPr lang="es-MX" sz="3200" i="1" dirty="0" err="1" smtClean="0"/>
              <a:t>Hidroalcohólicos</a:t>
            </a:r>
            <a:r>
              <a:rPr lang="es-MX" sz="3200" i="1" dirty="0" smtClean="0"/>
              <a:t>:</a:t>
            </a:r>
            <a:r>
              <a:rPr lang="es-MX" sz="3200" dirty="0" smtClean="0"/>
              <a:t> </a:t>
            </a:r>
          </a:p>
          <a:p>
            <a:pPr>
              <a:buNone/>
            </a:pPr>
            <a:r>
              <a:rPr lang="es-MX" sz="3200" dirty="0" smtClean="0"/>
              <a:t>Utilizados para disolver sustancias solubles en agua y alcohol. Ej.- </a:t>
            </a:r>
            <a:r>
              <a:rPr lang="es-MX" sz="3200" b="1" dirty="0" smtClean="0"/>
              <a:t>Elixires </a:t>
            </a:r>
            <a:r>
              <a:rPr lang="es-MX" sz="2400" dirty="0" smtClean="0"/>
              <a:t>(25% alcohol)</a:t>
            </a:r>
            <a:endParaRPr lang="es-MX" sz="3200" b="1" dirty="0" smtClean="0"/>
          </a:p>
          <a:p>
            <a:endParaRPr lang="es-MX" dirty="0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EXCIPIENTES Y VEHÍCULOS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 2" pitchFamily="18" charset="2"/>
              <a:buNone/>
            </a:pPr>
            <a:r>
              <a:rPr lang="es-MX" dirty="0" smtClean="0">
                <a:solidFill>
                  <a:srgbClr val="C00000"/>
                </a:solidFill>
              </a:rPr>
              <a:t>Lactosa: </a:t>
            </a:r>
            <a:r>
              <a:rPr lang="es-MX" dirty="0" smtClean="0"/>
              <a:t>muy soluble y tiene un sabor agradable por lo que se utiliza en los comprimidos.</a:t>
            </a:r>
          </a:p>
          <a:p>
            <a:pPr algn="just">
              <a:buFont typeface="Wingdings 2" pitchFamily="18" charset="2"/>
              <a:buNone/>
            </a:pPr>
            <a:r>
              <a:rPr lang="es-MX" dirty="0" smtClean="0">
                <a:solidFill>
                  <a:srgbClr val="C00000"/>
                </a:solidFill>
              </a:rPr>
              <a:t>Sacarosa:</a:t>
            </a:r>
            <a:r>
              <a:rPr lang="es-MX" dirty="0" smtClean="0"/>
              <a:t> tiene un sabor agradable. Se utiliza para comprimidos que se disuelven en la boca.</a:t>
            </a:r>
          </a:p>
          <a:p>
            <a:pPr algn="just">
              <a:buFont typeface="Wingdings 2" pitchFamily="18" charset="2"/>
              <a:buNone/>
            </a:pPr>
            <a:r>
              <a:rPr lang="es-MX" dirty="0" smtClean="0">
                <a:solidFill>
                  <a:srgbClr val="C00000"/>
                </a:solidFill>
              </a:rPr>
              <a:t>Manitol:</a:t>
            </a:r>
            <a:r>
              <a:rPr lang="es-MX" dirty="0" smtClean="0"/>
              <a:t> cuando se disuelve da lugar a sensación de frescor, lo que hace que se utilice para comprimidos masticables.</a:t>
            </a:r>
          </a:p>
          <a:p>
            <a:pPr algn="just">
              <a:buFont typeface="Wingdings 2" pitchFamily="18" charset="2"/>
              <a:buNone/>
            </a:pPr>
            <a:r>
              <a:rPr lang="es-MX" dirty="0" smtClean="0">
                <a:solidFill>
                  <a:srgbClr val="C00000"/>
                </a:solidFill>
              </a:rPr>
              <a:t>Levulosa:</a:t>
            </a:r>
            <a:r>
              <a:rPr lang="es-MX" dirty="0" smtClean="0"/>
              <a:t> no se metaboliza tan rápido como otros azúcares y es usada en medicamentos para diabéticos.</a:t>
            </a:r>
          </a:p>
          <a:p>
            <a:endParaRPr lang="es-MX" dirty="0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br>
              <a:rPr lang="es-ES_tradnl" dirty="0" smtClean="0"/>
            </a:br>
            <a:r>
              <a:rPr lang="es-ES_tradnl" dirty="0" smtClean="0"/>
              <a:t>Clasificación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14348" y="1928802"/>
          <a:ext cx="8229601" cy="4404360"/>
        </p:xfrm>
        <a:graphic>
          <a:graphicData uri="http://schemas.openxmlformats.org/drawingml/2006/table">
            <a:tbl>
              <a:tblPr/>
              <a:tblGrid>
                <a:gridCol w="1666568"/>
                <a:gridCol w="1651819"/>
                <a:gridCol w="1607574"/>
                <a:gridCol w="1651820"/>
                <a:gridCol w="1651820"/>
              </a:tblGrid>
              <a:tr h="597247">
                <a:tc>
                  <a:txBody>
                    <a:bodyPr/>
                    <a:lstStyle/>
                    <a:p>
                      <a:pPr algn="ctr"/>
                      <a:r>
                        <a:rPr lang="es-MX" sz="2400" b="1" i="1" dirty="0" smtClean="0"/>
                        <a:t>Solidas</a:t>
                      </a:r>
                      <a:endParaRPr lang="es-MX" sz="2400" b="1" i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i="1" dirty="0" err="1" smtClean="0"/>
                        <a:t>Semi</a:t>
                      </a:r>
                      <a:endParaRPr lang="es-MX" sz="2400" b="1" i="1" dirty="0" smtClean="0"/>
                    </a:p>
                    <a:p>
                      <a:pPr algn="ctr"/>
                      <a:r>
                        <a:rPr lang="es-MX" sz="2400" b="1" i="1" dirty="0" smtClean="0"/>
                        <a:t>sólidas</a:t>
                      </a:r>
                      <a:endParaRPr lang="es-MX" sz="2400" b="1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i="1" dirty="0" smtClean="0"/>
                        <a:t>Líquidas</a:t>
                      </a:r>
                      <a:endParaRPr lang="es-MX" sz="2400" b="1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i="1" dirty="0" smtClean="0"/>
                        <a:t>Gaseosas</a:t>
                      </a:r>
                      <a:endParaRPr lang="es-MX" sz="2400" b="1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i="1" dirty="0" smtClean="0"/>
                        <a:t>Otras</a:t>
                      </a:r>
                      <a:endParaRPr lang="es-MX" sz="2400" b="1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926">
                <a:tc>
                  <a:txBody>
                    <a:bodyPr/>
                    <a:lstStyle/>
                    <a:p>
                      <a:pPr algn="ctr"/>
                      <a:endParaRPr lang="es-MX" sz="900" dirty="0" smtClean="0"/>
                    </a:p>
                    <a:p>
                      <a:pPr algn="ctr"/>
                      <a:r>
                        <a:rPr lang="es-MX" sz="2000" dirty="0" smtClean="0"/>
                        <a:t>Cápsulas </a:t>
                      </a:r>
                    </a:p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comprimidos </a:t>
                      </a:r>
                    </a:p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Pastillas</a:t>
                      </a:r>
                    </a:p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 Grageas</a:t>
                      </a:r>
                    </a:p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Supositorios</a:t>
                      </a:r>
                    </a:p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 Óvulos</a:t>
                      </a:r>
                      <a:endParaRPr lang="es-MX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/>
                    </a:p>
                    <a:p>
                      <a:pPr algn="ctr"/>
                      <a:r>
                        <a:rPr lang="es-MX" sz="2000" dirty="0" smtClean="0"/>
                        <a:t>Pomadas </a:t>
                      </a:r>
                    </a:p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Pastas</a:t>
                      </a:r>
                    </a:p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 Cremas</a:t>
                      </a:r>
                    </a:p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 Geles</a:t>
                      </a:r>
                      <a:endParaRPr lang="es-MX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Soluciones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Jarabes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Infusiones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 Elixires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 Emulsiones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 </a:t>
                      </a:r>
                      <a:r>
                        <a:rPr lang="es-MX" sz="1800" dirty="0" smtClean="0"/>
                        <a:t>suspensiones</a:t>
                      </a:r>
                    </a:p>
                    <a:p>
                      <a:pPr algn="ctr"/>
                      <a:endParaRPr lang="es-MX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/>
                    </a:p>
                    <a:p>
                      <a:pPr algn="ctr"/>
                      <a:r>
                        <a:rPr lang="es-MX" sz="2000" dirty="0" smtClean="0"/>
                        <a:t>Gases </a:t>
                      </a:r>
                    </a:p>
                    <a:p>
                      <a:pPr algn="ctr"/>
                      <a:r>
                        <a:rPr lang="es-MX" sz="2000" dirty="0" smtClean="0"/>
                        <a:t>(Oxígeno)</a:t>
                      </a:r>
                    </a:p>
                    <a:p>
                      <a:pPr algn="ctr"/>
                      <a:r>
                        <a:rPr lang="es-MX" sz="2000" dirty="0" smtClean="0"/>
                        <a:t> inhalaciones</a:t>
                      </a:r>
                    </a:p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Aerosoles</a:t>
                      </a:r>
                      <a:endParaRPr lang="es-MX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/>
                    </a:p>
                    <a:p>
                      <a:pPr algn="ctr"/>
                      <a:r>
                        <a:rPr lang="es-MX" sz="2000" dirty="0" smtClean="0"/>
                        <a:t>Parches</a:t>
                      </a:r>
                    </a:p>
                    <a:p>
                      <a:pPr algn="ctr"/>
                      <a:endParaRPr lang="es-MX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619250" y="227647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AMPOLLETA</a:t>
            </a:r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3995738" y="3213100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MX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786314" y="2071678"/>
            <a:ext cx="35274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Pequeños recipientes de vidrio,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cilíndricos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de paredes delgadas, con base plana y otra alargada en forma de llama, cerrada a fuego, cuello o rodete que se rompe haciendo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presión</a:t>
            </a:r>
            <a:endParaRPr lang="es-E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9" name="Text Box 14"/>
          <p:cNvSpPr txBox="1">
            <a:spLocks noChangeArrowheads="1"/>
          </p:cNvSpPr>
          <p:nvPr/>
        </p:nvSpPr>
        <p:spPr bwMode="auto">
          <a:xfrm>
            <a:off x="4643438" y="5300663"/>
            <a:ext cx="2417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MX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714876" y="4786322"/>
            <a:ext cx="3167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 contenido pueden ser soluciones,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suspensiones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polvos liofilizados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estériles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 contienen la sustancia activa</a:t>
            </a:r>
          </a:p>
        </p:txBody>
      </p:sp>
      <p:pic>
        <p:nvPicPr>
          <p:cNvPr id="10" name="9 Imagen" descr="2006-11-29-medicamentos-quim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928934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3" grpId="0"/>
    </p:bld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 noGrp="1" noRot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dirty="0" lang="es-ES" smtClean="0"/>
          </a:p>
          <a:p>
            <a:pPr eaLnBrk="1" hangingPunct="1"/>
            <a:endParaRPr dirty="0" lang="es-ES" smtClean="0"/>
          </a:p>
        </p:txBody>
      </p:sp>
      <p:pic>
        <p:nvPicPr>
          <p:cNvPr id="11268" name="Picture 4"/>
          <p:cNvPicPr>
            <a:picLocks noChangeArrowheads="1" noChangeAspect="1"/>
          </p:cNvPicPr>
          <p:nvPr/>
        </p:nvPicPr>
        <p:blipFill>
          <a:blip r:embed="rId2"/>
          <a:srcRect b="234" r="199"/>
          <a:stretch>
            <a:fillRect/>
          </a:stretch>
        </p:blipFill>
        <p:spPr bwMode="auto">
          <a:xfrm>
            <a:off x="900113" y="2420938"/>
            <a:ext cx="288131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619250" y="184467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b="1" lang="es-ES" sz="2000">
                <a:solidFill>
                  <a:srgbClr val="00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CAPSULA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140200" y="1916113"/>
            <a:ext cx="5003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b="1" dirty="0" lang="es-ES" smtClean="0" sz="2400" u="sng">
                <a:solidFill>
                  <a:srgbClr val="00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DEFINICIÓN</a:t>
            </a:r>
            <a:endParaRPr b="1" dirty="0" lang="es-ES" sz="2400" u="sng">
              <a:solidFill>
                <a:srgbClr val="00FFFF"/>
              </a:solidFill>
              <a:effectLst>
                <a:outerShdw algn="tl" blurRad="38100" dir="2700000" dist="38100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b="1" dirty="0" lang="es-ES" sz="2000">
                <a:solidFill>
                  <a:srgbClr val="FFFFFF"/>
                </a:solidFill>
              </a:rPr>
              <a:t>Es un recipiente </a:t>
            </a:r>
            <a:r>
              <a:rPr b="1" dirty="0" lang="es-ES" smtClean="0" sz="2000">
                <a:solidFill>
                  <a:srgbClr val="FFFFFF"/>
                </a:solidFill>
              </a:rPr>
              <a:t>cilíndrico </a:t>
            </a:r>
            <a:r>
              <a:rPr b="1" dirty="0" lang="es-ES" sz="2000">
                <a:solidFill>
                  <a:srgbClr val="FFFFFF"/>
                </a:solidFill>
              </a:rPr>
              <a:t>de bases redondas, construido de gelatina solidificada( dura o blanda) compuesta por dos piezas huecas alargadas que generalmente se separan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284663" y="4149725"/>
            <a:ext cx="48593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b="1" lang="es-ES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Se fabrican en varios tamaños, contienen en su interior la sustancia activa, generalmente de olor y sabor desagradable, en forma de granulos de facil desintegraciòn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331913" y="4149725"/>
            <a:ext cx="22320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b="1" lang="es-ES" sz="2800">
              <a:solidFill>
                <a:srgbClr val="000099"/>
              </a:solidFill>
              <a:effectLst>
                <a:outerShdw algn="tl" blurRad="38100" dir="2700000" dist="38100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b="1" lang="es-ES" sz="2800">
                <a:solidFill>
                  <a:srgbClr val="000099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Lentocaps </a:t>
            </a:r>
          </a:p>
          <a:p>
            <a:pPr algn="l">
              <a:spcBef>
                <a:spcPct val="50000"/>
              </a:spcBef>
              <a:defRPr/>
            </a:pPr>
            <a:r>
              <a:rPr b="1" lang="es-ES" sz="2800">
                <a:solidFill>
                  <a:srgbClr val="000099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Cronosules </a:t>
            </a:r>
          </a:p>
          <a:p>
            <a:pPr algn="l">
              <a:spcBef>
                <a:spcPct val="50000"/>
              </a:spcBef>
              <a:defRPr/>
            </a:pPr>
            <a:r>
              <a:rPr b="1" lang="es-ES" sz="2800">
                <a:solidFill>
                  <a:srgbClr val="000099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Spansules </a:t>
            </a: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s-ES_tradnl" smtClean="0"/>
              <a:t>FORMAS FARMACÉUTICAS</a:t>
            </a:r>
            <a:endParaRPr dirty="0" lang="es-MX"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600" fill="hold" id="1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600" fill="hold" id="11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4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4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6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600" fill="hold" id="1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600" fill="hold" id="1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21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22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600" fill="hold" id="2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600" fill="hold" id="25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4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1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2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600" fill="hold" id="33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600" fill="hold" id="3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7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8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600" fill="hold" id="4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600" fill="hold" id="41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69"/>
      <p:bldP grpId="0" spid="11270"/>
      <p:bldP grpId="0" spid="11271"/>
      <p:bldP grpId="0" spid="1127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643050"/>
            <a:ext cx="476253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00232" y="1928802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AEROSOL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57224" y="4572008"/>
            <a:ext cx="41957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dispersiones muy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finas de una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solución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un gas llamado </a:t>
            </a:r>
            <a:r>
              <a:rPr lang="es-E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propelente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impulsor,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formándose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nieblas en un aparato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llamado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nebulizador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56448" cy="777240"/>
          </a:xfrm>
        </p:spPr>
        <p:txBody>
          <a:bodyPr/>
          <a:lstStyle/>
          <a:p>
            <a:r>
              <a:rPr lang="es-ES_tradnl" sz="8800" b="1" dirty="0" smtClean="0"/>
              <a:t>FORMAS FARMACÉUTICAS</a:t>
            </a:r>
            <a:endParaRPr lang="es-MX" sz="8800" b="1" dirty="0"/>
          </a:p>
        </p:txBody>
      </p:sp>
      <p:pic>
        <p:nvPicPr>
          <p:cNvPr id="4" name="3 Imagen" descr="farmacos_depre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390" y="2928934"/>
            <a:ext cx="4165444" cy="3132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30718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71550" y="1916113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0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BOMBA IMPLANTABLE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779838" y="2420938"/>
            <a:ext cx="51133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b="1" u="sng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delgado que se coloca debajo de la piel, formado por dos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cámaras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separadas por una membrana de titanio, contiene un gas </a:t>
            </a:r>
            <a:r>
              <a:rPr lang="es-E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propelente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que proporciona la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energía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expulsar el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contenido de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otra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cámara,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 tiene la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solución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</a:t>
            </a:r>
            <a:r>
              <a:rPr lang="es-ES" dirty="0"/>
              <a:t> medicamento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882775"/>
            <a:ext cx="5329246" cy="45720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BARRA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s-E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Preparada solido de forma cilíndrica o prismática, algunas están contenidas en tubo, las sustancias se aplican sobre la piel</a:t>
            </a:r>
            <a:endParaRPr lang="es-E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71744"/>
            <a:ext cx="27860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420938"/>
            <a:ext cx="360045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24075" y="1989138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0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CARPULE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219700" y="2565400"/>
            <a:ext cx="3529013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 formado por un tubo de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cristal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de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plástico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5.0 cm de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diámetro,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 contiene la sustancia activa en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solución.</a:t>
            </a:r>
            <a:endParaRPr lang="es-E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47813" y="2060575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COLIRIO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787900" y="2205038"/>
            <a:ext cx="4105275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s-ES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Solución aplicable exclusivamente en la conjuntiva ocular, químicamente debe ser estable, totalmente clara, transparente, estéril, y </a:t>
            </a:r>
            <a:r>
              <a:rPr lang="es-E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igual a las lagrimas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1" y="2636838"/>
            <a:ext cx="3243260" cy="306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35150" y="2205038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0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COMPRIMIDO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932363" y="2565400"/>
            <a:ext cx="421163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DEFINICÓN</a:t>
            </a:r>
            <a:endParaRPr lang="es-ES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Variedad de tableta para administración oral con cubierta de azúcar o 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entérica., existe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administración vaginal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6838"/>
            <a:ext cx="388778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92275" y="220503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CREMA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19700" y="1989138"/>
            <a:ext cx="352901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sz="20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Presentación liquida o semisólida que consiste en una emulsión de aceite y emulsionante (jabón) son de uso externo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6838"/>
            <a:ext cx="42481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71550" y="2133600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autoadherible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716463" y="2205038"/>
            <a:ext cx="3995737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 </a:t>
            </a:r>
          </a:p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 sólida plana y circular que contiene la sustancia activa, incorporado a un polímero entre dos capas de membranas difusible que permite la liberación constante del medicamento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724400"/>
            <a:ext cx="20891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565400"/>
            <a:ext cx="35052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16013" y="213360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EMULSION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140200" y="2060575"/>
            <a:ext cx="4824413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Presentación liquida de aspecto cremoso, lechoso o gránulos, que resulta de mezclar, dos líquidos insolubles de diferente densidad. uno de ellos, la sustancia activa, es la fase interna o dispersa, y el otro constituye la fase externa, </a:t>
            </a:r>
            <a:r>
              <a:rPr lang="es-E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dispersante</a:t>
            </a: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difusora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3008327" cy="350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31913" y="2276475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0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ENEMA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932363" y="2133600"/>
            <a:ext cx="3887787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Presentación liquida ( solución o suspensión) que se introduce en el recto con fines evacuantes para diagnostico o terapéutica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3429024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63713" y="220503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ESPUMA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00563" y="2133600"/>
            <a:ext cx="4319587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 </a:t>
            </a:r>
            <a:endParaRPr lang="es-ES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Presentación semisólida, constituida por dos fases: una liquida, la cual lleva la sustancia activa y otra gaseosa, que lleva el gas propulsor que ayuda al producto a salir en forma de nube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6838"/>
            <a:ext cx="34575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22116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FORMAS FARMACÉUTICAS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sz="3200" b="1" dirty="0" smtClean="0"/>
              <a:t>Son los medicamentos de composición definida y dosificación determinada.</a:t>
            </a:r>
          </a:p>
          <a:p>
            <a:pPr>
              <a:buNone/>
            </a:pPr>
            <a:r>
              <a:rPr lang="es-ES" dirty="0" smtClean="0"/>
              <a:t>Existen en diferentes estados físicos: sólidos, líquidos y gaseosos y contienen al producto farmacéutico elaborado con una dosificación determinada de principios terapéuticamente activos y otras sustancias auxiliares.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58888" y="2060575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Frasco ampula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716463" y="2060575"/>
            <a:ext cx="42481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Recipiente de cristal de forma cilíndrica, de paredes gruesas, tiene una base, un cuerpo, un cuello, boca, cerrada herméticamente con un tapón de hule y cubierta por un casquillo de aluminio con lengüeta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6838"/>
            <a:ext cx="3671888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35150" y="21336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GEL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435600" y="2060575"/>
            <a:ext cx="356393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Suspensión acuosa de sales de </a:t>
            </a:r>
            <a:r>
              <a:rPr lang="es-E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polipéptidos</a:t>
            </a: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6838"/>
            <a:ext cx="42481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862388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00113" y="1844675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GAGREA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64163" y="1773238"/>
            <a:ext cx="360045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Variedad de tabletas de superficie convexa recubierta con una capa de azúcar que pueden tener chocolate, barniz o colorante 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76475"/>
            <a:ext cx="4321175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49725"/>
            <a:ext cx="23876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76375" y="206057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JARABE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391025" y="1928802"/>
            <a:ext cx="47529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Solución acuosa concentrada de azúcar (85%), viscosa, donde se encuentra disuelto el componente activo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565400"/>
            <a:ext cx="3181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58888" y="2133600"/>
            <a:ext cx="223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MINIPILDORA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03800" y="2192338"/>
            <a:ext cx="39608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Presentación en forma de esfera pequeña utilizada para administrar anticonceptivos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5250"/>
            <a:ext cx="33734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403350" y="2276475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OVULO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6084888" y="227647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MX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43438" y="2205038"/>
            <a:ext cx="424973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DEFINICIÓN</a:t>
            </a:r>
            <a:endParaRPr lang="es-E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Presentación sólida a temperatura ambiente de forma ovoide, preparada generalmente con gelatina </a:t>
            </a:r>
            <a:r>
              <a:rPr lang="es-E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glicerinada</a:t>
            </a: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852738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03350" y="21336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PERLA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219700" y="2276475"/>
            <a:ext cx="374491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Presentación sólida formada por gelatina blanda cerrada, generalmente esferoidal.,  su contenido es liquido o semisólido, viscoso u oleoso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6838"/>
            <a:ext cx="26209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3040063" y="2873375"/>
            <a:ext cx="1100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MX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71550" y="1989138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POMADA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35600" y="2205038"/>
            <a:ext cx="3708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 </a:t>
            </a:r>
            <a:endParaRPr lang="es-ES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Preparado de uso externo de consistencia blanda que se adhiere y untas a la piel y mucosas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492375"/>
            <a:ext cx="36226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652963"/>
            <a:ext cx="219551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908175" y="2060575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SUSPENSIÒN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219700" y="2205038"/>
            <a:ext cx="39243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Liquido heterogéneo de aspecto turbio o lechoso, constituido por la dispersión de un solidó y soluble en un </a:t>
            </a:r>
            <a:r>
              <a:rPr lang="es-E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vehículo </a:t>
            </a: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acuoso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38400"/>
            <a:ext cx="3498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619250" y="2060575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SOLUCIÒN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284663" y="2205038"/>
            <a:ext cx="44640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Preparado liquido cristalino y homogéneo, obtenido por disolución de sustancias activas en aguay que se utiliza para uso interno y externo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565400"/>
            <a:ext cx="17446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Hoy en día los fármacos se someten a un proceso de manufactura para su administración, cuyo producto final es la </a:t>
            </a:r>
            <a:r>
              <a:rPr lang="es-MX" i="1" dirty="0" smtClean="0"/>
              <a:t>forma farmacéutica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dirty="0" smtClean="0"/>
              <a:t>Otros nombres son: </a:t>
            </a:r>
          </a:p>
          <a:p>
            <a:pPr>
              <a:buNone/>
            </a:pPr>
            <a:r>
              <a:rPr lang="es-MX" dirty="0" smtClean="0"/>
              <a:t>preparado farmacéutico, presentación farmacéutica, especialidad farmacéutica, </a:t>
            </a:r>
            <a:r>
              <a:rPr lang="es-MX" dirty="0" err="1" smtClean="0"/>
              <a:t>etc</a:t>
            </a:r>
            <a:r>
              <a:rPr lang="es-MX" dirty="0" smtClean="0"/>
              <a:t>…</a:t>
            </a:r>
          </a:p>
          <a:p>
            <a:pPr>
              <a:buNone/>
            </a:pPr>
            <a:endParaRPr lang="es-MX" dirty="0" smtClean="0"/>
          </a:p>
          <a:p>
            <a:pPr marL="448056" indent="-384048" algn="just">
              <a:lnSpc>
                <a:spcPct val="80000"/>
              </a:lnSpc>
              <a:buNone/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 la mezcla de la sustancia (s) activa (s) con otros compuestos inertes desde el punto de vista biológico  (coadyuvantes).</a:t>
            </a:r>
          </a:p>
          <a:p>
            <a:pPr>
              <a:buNone/>
            </a:pP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476375" y="2276475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TABLETAS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0" y="2420938"/>
            <a:ext cx="4572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Preparado </a:t>
            </a:r>
            <a:r>
              <a:rPr lang="es-E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solido, </a:t>
            </a: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generalmente </a:t>
            </a:r>
            <a:r>
              <a:rPr lang="es-E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viscoide</a:t>
            </a: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obtenida por compresión y constituido por polvos de medicamentos y un excipiente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781300"/>
            <a:ext cx="324008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47813" y="2133600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URGUENTO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148263" y="2420938"/>
            <a:ext cx="39957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</a:t>
            </a:r>
            <a:endParaRPr lang="es-E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Presentación semisólida, cuya sustancias activas se incorpora a grasas o resinas </a:t>
            </a:r>
          </a:p>
          <a:p>
            <a:pPr algn="l">
              <a:spcBef>
                <a:spcPct val="50000"/>
              </a:spcBef>
              <a:defRPr/>
            </a:pPr>
            <a:endParaRPr 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endParaRPr 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738" y="2708275"/>
            <a:ext cx="3352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56448" cy="777240"/>
          </a:xfrm>
        </p:spPr>
        <p:txBody>
          <a:bodyPr/>
          <a:lstStyle/>
          <a:p>
            <a:r>
              <a:rPr lang="es-ES_tradnl" sz="8000" b="1" dirty="0" smtClean="0"/>
              <a:t>VÍAS DE ADMINISTRACIÓN</a:t>
            </a:r>
            <a:endParaRPr lang="es-MX" sz="8000" b="1" dirty="0"/>
          </a:p>
        </p:txBody>
      </p:sp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9" y="2885599"/>
            <a:ext cx="4451532" cy="2900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VÍAS DE ADMINISTRACIÓN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Los fármacos se administran al organismo con el objetivo de obtener un efecto local (en el sitio de aplicación) o sistémico (en un sitio diferente al sitio de aplicación) y para ello existen diferentes formas de aplicación que se denominan </a:t>
            </a:r>
            <a:r>
              <a:rPr lang="es-ES" b="1" dirty="0" smtClean="0"/>
              <a:t>vías de administración.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VÍAS DE ADMINISTRACIÓN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800" dirty="0" smtClean="0"/>
              <a:t>ENTERAL</a:t>
            </a:r>
          </a:p>
          <a:p>
            <a:pPr lvl="1"/>
            <a:r>
              <a:rPr lang="es-ES" sz="2400" dirty="0" smtClean="0"/>
              <a:t>Oral</a:t>
            </a:r>
          </a:p>
          <a:p>
            <a:pPr lvl="1"/>
            <a:r>
              <a:rPr lang="es-ES" dirty="0" smtClean="0"/>
              <a:t>Rectal.</a:t>
            </a:r>
          </a:p>
          <a:p>
            <a:endParaRPr lang="es-ES" sz="2800" dirty="0" smtClean="0"/>
          </a:p>
          <a:p>
            <a:r>
              <a:rPr lang="es-ES" sz="2800" dirty="0" smtClean="0"/>
              <a:t>PARENTERAL</a:t>
            </a:r>
            <a:endParaRPr lang="es-ES" dirty="0" smtClean="0"/>
          </a:p>
          <a:p>
            <a:pPr marL="1235075" lvl="2" indent="-514350">
              <a:buFont typeface="Century Gothic" pitchFamily="34" charset="0"/>
              <a:buAutoNum type="arabicPeriod"/>
            </a:pPr>
            <a:r>
              <a:rPr lang="es-ES" dirty="0" smtClean="0"/>
              <a:t>Intramuscular.</a:t>
            </a:r>
          </a:p>
          <a:p>
            <a:pPr marL="1235075" lvl="2" indent="-514350">
              <a:buFont typeface="Century Gothic" pitchFamily="34" charset="0"/>
              <a:buAutoNum type="arabicPeriod"/>
            </a:pPr>
            <a:r>
              <a:rPr lang="es-ES" dirty="0" smtClean="0"/>
              <a:t>Intravenosa.</a:t>
            </a:r>
          </a:p>
          <a:p>
            <a:pPr marL="1235075" lvl="2" indent="-514350">
              <a:buFont typeface="Century Gothic" pitchFamily="34" charset="0"/>
              <a:buAutoNum type="arabicPeriod"/>
            </a:pPr>
            <a:r>
              <a:rPr lang="es-ES" dirty="0" err="1" smtClean="0"/>
              <a:t>Intraarterial</a:t>
            </a:r>
            <a:r>
              <a:rPr lang="es-ES" dirty="0" smtClean="0"/>
              <a:t>.</a:t>
            </a:r>
          </a:p>
          <a:p>
            <a:pPr marL="1235075" lvl="2" indent="-514350">
              <a:buFont typeface="Century Gothic" pitchFamily="34" charset="0"/>
              <a:buAutoNum type="arabicPeriod"/>
            </a:pPr>
            <a:r>
              <a:rPr lang="es-ES" dirty="0" smtClean="0"/>
              <a:t>Subcutánea.</a:t>
            </a:r>
          </a:p>
          <a:p>
            <a:pPr marL="979043" lvl="1" indent="-514350"/>
            <a:r>
              <a:rPr lang="es-ES" dirty="0" err="1" smtClean="0"/>
              <a:t>Inhalatoria</a:t>
            </a:r>
            <a:endParaRPr lang="es-ES" dirty="0" smtClean="0"/>
          </a:p>
          <a:p>
            <a:pPr lvl="1"/>
            <a:r>
              <a:rPr lang="es-ES" dirty="0" err="1" smtClean="0"/>
              <a:t>Transdérmica</a:t>
            </a:r>
            <a:r>
              <a:rPr lang="es-ES" dirty="0" smtClean="0"/>
              <a:t> (percutánea).</a:t>
            </a:r>
          </a:p>
          <a:p>
            <a:endParaRPr lang="es-MX" dirty="0"/>
          </a:p>
        </p:txBody>
      </p:sp>
    </p:spTree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5" name="Organization Chart 9"/>
          <p:cNvGraphicFramePr>
            <a:graphicFrameLocks noChangeAspect="1"/>
          </p:cNvGraphicFramePr>
          <p:nvPr>
            <p:ph type="dgm" idx="1"/>
          </p:nvPr>
        </p:nvGraphicFramePr>
        <p:xfrm>
          <a:off x="0" y="-357214"/>
          <a:ext cx="8999538" cy="746125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7643834" y="857232"/>
            <a:ext cx="0" cy="5762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MX" sz="2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7643833" y="2285992"/>
            <a:ext cx="45719" cy="78581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MX" sz="2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_s1043"/>
          <p:cNvSpPr>
            <a:spLocks noChangeArrowheads="1"/>
          </p:cNvSpPr>
          <p:nvPr/>
        </p:nvSpPr>
        <p:spPr bwMode="auto">
          <a:xfrm>
            <a:off x="3346450" y="2132013"/>
            <a:ext cx="2120900" cy="503237"/>
          </a:xfrm>
          <a:prstGeom prst="roundRect">
            <a:avLst>
              <a:gd name="adj" fmla="val 6468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60716" tIns="30358" rIns="60716" bIns="30358" anchor="ctr"/>
          <a:lstStyle/>
          <a:p>
            <a:pPr algn="ctr"/>
            <a:r>
              <a:rPr lang="es-ES_tradnl" sz="2000" b="1" dirty="0"/>
              <a:t>Piel</a:t>
            </a:r>
            <a:endParaRPr lang="es-ES" sz="2000" b="1" dirty="0"/>
          </a:p>
        </p:txBody>
      </p:sp>
      <p:sp>
        <p:nvSpPr>
          <p:cNvPr id="90118" name="_s1044"/>
          <p:cNvSpPr>
            <a:spLocks noChangeArrowheads="1"/>
          </p:cNvSpPr>
          <p:nvPr/>
        </p:nvSpPr>
        <p:spPr bwMode="auto">
          <a:xfrm>
            <a:off x="3203575" y="3068638"/>
            <a:ext cx="2376488" cy="43180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60716" tIns="30358" rIns="60716" bIns="30358" anchor="ctr"/>
          <a:lstStyle/>
          <a:p>
            <a:pPr algn="ctr"/>
            <a:r>
              <a:rPr lang="es-ES_tradnl" sz="2000" b="1"/>
              <a:t>Mucosas</a:t>
            </a:r>
            <a:endParaRPr lang="es-ES" sz="2000" b="1"/>
          </a:p>
        </p:txBody>
      </p:sp>
      <p:sp>
        <p:nvSpPr>
          <p:cNvPr id="90119" name="_s1045"/>
          <p:cNvSpPr>
            <a:spLocks noChangeArrowheads="1"/>
          </p:cNvSpPr>
          <p:nvPr/>
        </p:nvSpPr>
        <p:spPr bwMode="auto">
          <a:xfrm>
            <a:off x="3276600" y="3787775"/>
            <a:ext cx="2232025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73152" tIns="36576" rIns="73152" bIns="36576" anchor="ctr"/>
          <a:lstStyle/>
          <a:p>
            <a:pPr algn="ctr"/>
            <a:r>
              <a:rPr lang="es-ES_tradnl" sz="2000" b="1"/>
              <a:t>Oídos</a:t>
            </a:r>
            <a:endParaRPr lang="es-ES" sz="2000" b="1"/>
          </a:p>
        </p:txBody>
      </p:sp>
      <p:sp>
        <p:nvSpPr>
          <p:cNvPr id="90120" name="_s1046"/>
          <p:cNvSpPr>
            <a:spLocks noChangeArrowheads="1"/>
          </p:cNvSpPr>
          <p:nvPr/>
        </p:nvSpPr>
        <p:spPr bwMode="auto">
          <a:xfrm>
            <a:off x="3276600" y="4652963"/>
            <a:ext cx="2232025" cy="5032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73152" tIns="36576" rIns="73152" bIns="36576" anchor="ctr"/>
          <a:lstStyle/>
          <a:p>
            <a:pPr algn="ctr"/>
            <a:r>
              <a:rPr lang="es-ES_tradnl" sz="2000" b="1"/>
              <a:t>Faringe</a:t>
            </a:r>
            <a:endParaRPr lang="es-ES" sz="2000" b="1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68313" y="981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31825"/>
            <a:r>
              <a:rPr lang="es-ES_tradnl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VÍA EXTERNA.</a:t>
            </a:r>
            <a:endParaRPr lang="es-ES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39688" y="260350"/>
            <a:ext cx="76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CLASIFICACIÓN</a:t>
            </a:r>
            <a:r>
              <a:rPr lang="es-ES_tradnl" sz="2800" b="1" dirty="0">
                <a:latin typeface="+mj-lt"/>
              </a:rPr>
              <a:t> DE LAS VÍAS DE ADMINISTRACIÓN</a:t>
            </a:r>
            <a:r>
              <a:rPr lang="es-ES_tradnl" sz="2800" dirty="0">
                <a:latin typeface="+mj-lt"/>
              </a:rPr>
              <a:t> </a:t>
            </a:r>
            <a:endParaRPr lang="es-ES" sz="2800" dirty="0">
              <a:latin typeface="+mj-lt"/>
            </a:endParaRPr>
          </a:p>
        </p:txBody>
      </p:sp>
      <p:pic>
        <p:nvPicPr>
          <p:cNvPr id="9012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864" y="2143116"/>
            <a:ext cx="2462500" cy="3071834"/>
          </a:xfrm>
          <a:prstGeom prst="rect">
            <a:avLst/>
          </a:prstGeom>
          <a:noFill/>
        </p:spPr>
      </p:pic>
      <p:pic>
        <p:nvPicPr>
          <p:cNvPr id="9012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071678"/>
            <a:ext cx="242889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395288" y="981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31825"/>
            <a:r>
              <a:rPr lang="es-ES_tradnl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VÍA INTERNA ENTÉRICA</a:t>
            </a:r>
            <a:endParaRPr lang="es-ES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39688" y="260350"/>
            <a:ext cx="76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</a:t>
            </a:r>
            <a:r>
              <a:rPr lang="es-ES_tradnl" sz="2800" b="1" dirty="0"/>
              <a:t> DE LAS VÍAS DE ADMINISTRACIÓN</a:t>
            </a:r>
            <a:r>
              <a:rPr lang="es-ES_tradnl" sz="2800" dirty="0"/>
              <a:t> </a:t>
            </a:r>
            <a:endParaRPr lang="es-ES" sz="2800" dirty="0"/>
          </a:p>
        </p:txBody>
      </p:sp>
      <p:pic>
        <p:nvPicPr>
          <p:cNvPr id="9217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3336081" cy="2337709"/>
          </a:xfrm>
          <a:prstGeom prst="rect">
            <a:avLst/>
          </a:prstGeom>
          <a:noFill/>
        </p:spPr>
      </p:pic>
      <p:pic>
        <p:nvPicPr>
          <p:cNvPr id="9217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00240"/>
            <a:ext cx="3617425" cy="2384436"/>
          </a:xfrm>
          <a:prstGeom prst="rect">
            <a:avLst/>
          </a:prstGeom>
          <a:noFill/>
        </p:spPr>
      </p:pic>
      <p:sp>
        <p:nvSpPr>
          <p:cNvPr id="92178" name="AutoShape 18"/>
          <p:cNvSpPr>
            <a:spLocks noChangeArrowheads="1"/>
          </p:cNvSpPr>
          <p:nvPr/>
        </p:nvSpPr>
        <p:spPr bwMode="auto">
          <a:xfrm>
            <a:off x="2700338" y="5084763"/>
            <a:ext cx="3743325" cy="649287"/>
          </a:xfrm>
          <a:prstGeom prst="ribbon">
            <a:avLst>
              <a:gd name="adj1" fmla="val 125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79525"/>
            <a:r>
              <a:rPr lang="en-US" b="1"/>
              <a:t>ORAL</a:t>
            </a:r>
            <a:endParaRPr lang="es-ES" b="1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95288" y="981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31825"/>
            <a:r>
              <a:rPr lang="es-ES_tradnl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VÍA INTERNA ENTÉRICA </a:t>
            </a:r>
            <a:endParaRPr lang="es-ES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39688" y="260350"/>
            <a:ext cx="76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</a:t>
            </a:r>
            <a:r>
              <a:rPr lang="es-ES_tradnl" sz="2800" b="1" dirty="0"/>
              <a:t> DE LAS VÍAS DE ADMINISTRACIÓN</a:t>
            </a:r>
            <a:r>
              <a:rPr lang="es-ES_tradnl" sz="2800" dirty="0"/>
              <a:t> </a:t>
            </a:r>
            <a:endParaRPr lang="es-ES" sz="2800" dirty="0"/>
          </a:p>
        </p:txBody>
      </p:sp>
      <p:sp>
        <p:nvSpPr>
          <p:cNvPr id="99339" name="AutoShape 11"/>
          <p:cNvSpPr>
            <a:spLocks noChangeArrowheads="1"/>
          </p:cNvSpPr>
          <p:nvPr/>
        </p:nvSpPr>
        <p:spPr bwMode="auto">
          <a:xfrm>
            <a:off x="2771775" y="4868863"/>
            <a:ext cx="3671888" cy="792162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79525"/>
            <a:r>
              <a:rPr lang="en-US" b="1"/>
              <a:t>SUBLINGUAL</a:t>
            </a:r>
            <a:endParaRPr lang="es-ES" b="1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928802"/>
            <a:ext cx="3935863" cy="25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95288" y="981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31825"/>
            <a:r>
              <a:rPr lang="es-ES_tradnl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VÍA INTERNA </a:t>
            </a:r>
            <a:r>
              <a:rPr lang="es-ES_tradnl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ENTÉRICA</a:t>
            </a:r>
            <a:endParaRPr lang="es-ES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9688" y="260350"/>
            <a:ext cx="76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</a:t>
            </a:r>
            <a:r>
              <a:rPr lang="es-ES_tradnl" sz="2800" b="1" dirty="0"/>
              <a:t> DE LAS VÍAS DE ADMINISTRACIÓN</a:t>
            </a:r>
            <a:r>
              <a:rPr lang="es-ES_tradnl" sz="2800" dirty="0"/>
              <a:t> </a:t>
            </a:r>
            <a:endParaRPr lang="es-ES" sz="2800" dirty="0"/>
          </a:p>
        </p:txBody>
      </p:sp>
      <p:pic>
        <p:nvPicPr>
          <p:cNvPr id="1013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928802"/>
            <a:ext cx="3794144" cy="2516182"/>
          </a:xfrm>
          <a:prstGeom prst="rect">
            <a:avLst/>
          </a:prstGeom>
          <a:noFill/>
        </p:spPr>
      </p:pic>
      <p:sp>
        <p:nvSpPr>
          <p:cNvPr id="101389" name="AutoShape 13"/>
          <p:cNvSpPr>
            <a:spLocks noChangeArrowheads="1"/>
          </p:cNvSpPr>
          <p:nvPr/>
        </p:nvSpPr>
        <p:spPr bwMode="auto">
          <a:xfrm>
            <a:off x="2700338" y="4941888"/>
            <a:ext cx="3241675" cy="720725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79525"/>
            <a:r>
              <a:rPr lang="en-US" b="1" dirty="0"/>
              <a:t>RECTAL</a:t>
            </a:r>
            <a:endParaRPr lang="es-E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 2" pitchFamily="18" charset="2"/>
              <a:buNone/>
            </a:pPr>
            <a:r>
              <a:rPr lang="es-ES" dirty="0" smtClean="0"/>
              <a:t>	• </a:t>
            </a:r>
            <a:r>
              <a:rPr lang="es-CL" sz="3200" dirty="0" smtClean="0"/>
              <a:t>Confieren al principio activo un medio adecuado para la manipulación la administración y la acción.</a:t>
            </a:r>
          </a:p>
          <a:p>
            <a:pPr algn="just">
              <a:buFont typeface="Wingdings 2" pitchFamily="18" charset="2"/>
              <a:buNone/>
            </a:pPr>
            <a:endParaRPr lang="es-MX" sz="3200" dirty="0" smtClean="0"/>
          </a:p>
          <a:p>
            <a:pPr algn="just">
              <a:buFont typeface="Wingdings 2" pitchFamily="18" charset="2"/>
              <a:buNone/>
            </a:pPr>
            <a:r>
              <a:rPr lang="es-ES" sz="3200" dirty="0" smtClean="0"/>
              <a:t>	• </a:t>
            </a:r>
            <a:r>
              <a:rPr lang="es-CL" sz="3200" dirty="0" smtClean="0"/>
              <a:t>Constituyen una forma de presentación del o los principios activos.</a:t>
            </a:r>
          </a:p>
          <a:p>
            <a:pPr algn="just">
              <a:buFont typeface="Wingdings 2" pitchFamily="18" charset="2"/>
              <a:buNone/>
            </a:pPr>
            <a:endParaRPr lang="es-MX" sz="3200" dirty="0" smtClean="0"/>
          </a:p>
          <a:p>
            <a:pPr algn="just">
              <a:buFont typeface="Wingdings 2" pitchFamily="18" charset="2"/>
              <a:buNone/>
            </a:pPr>
            <a:r>
              <a:rPr lang="es-ES" sz="3200" dirty="0" smtClean="0"/>
              <a:t>	• </a:t>
            </a:r>
            <a:r>
              <a:rPr lang="es-CL" sz="3200" dirty="0" smtClean="0"/>
              <a:t>Están formadas por una parte activa y por excipientes o vehículos que contribuyen a que la </a:t>
            </a:r>
            <a:r>
              <a:rPr lang="es-CL" sz="3200" dirty="0" err="1" smtClean="0"/>
              <a:t>f.f.</a:t>
            </a:r>
            <a:r>
              <a:rPr lang="es-CL" sz="3200" dirty="0" smtClean="0"/>
              <a:t> cumpla su objetivo.</a:t>
            </a:r>
            <a:endParaRPr lang="es-MX" sz="3200" dirty="0" smtClean="0"/>
          </a:p>
          <a:p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95288" y="981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31825"/>
            <a:r>
              <a:rPr lang="es-ES_tradnl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VÍA INTERNA PARENTERAL</a:t>
            </a:r>
            <a:endParaRPr lang="es-ES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3213" name="Rectangle 29"/>
          <p:cNvSpPr>
            <a:spLocks noChangeArrowheads="1"/>
          </p:cNvSpPr>
          <p:nvPr/>
        </p:nvSpPr>
        <p:spPr bwMode="auto">
          <a:xfrm>
            <a:off x="39688" y="260350"/>
            <a:ext cx="76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</a:t>
            </a:r>
            <a:r>
              <a:rPr lang="es-ES_tradnl" sz="2800" b="1" dirty="0"/>
              <a:t> DE LAS VÍAS DE ADMINISTRACIÓN</a:t>
            </a:r>
            <a:r>
              <a:rPr lang="es-ES_tradnl" sz="2800" dirty="0"/>
              <a:t> </a:t>
            </a:r>
            <a:endParaRPr lang="es-ES" sz="2800" dirty="0"/>
          </a:p>
        </p:txBody>
      </p:sp>
      <p:sp>
        <p:nvSpPr>
          <p:cNvPr id="93214" name="AutoShape 30"/>
          <p:cNvSpPr>
            <a:spLocks noChangeArrowheads="1"/>
          </p:cNvSpPr>
          <p:nvPr/>
        </p:nvSpPr>
        <p:spPr bwMode="auto">
          <a:xfrm>
            <a:off x="1979613" y="5373688"/>
            <a:ext cx="4824412" cy="863600"/>
          </a:xfrm>
          <a:prstGeom prst="ribbon2">
            <a:avLst>
              <a:gd name="adj1" fmla="val 125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79525"/>
            <a:r>
              <a:rPr lang="en-US" b="1"/>
              <a:t>ENDOVENOSA</a:t>
            </a:r>
            <a:endParaRPr lang="es-ES" b="1"/>
          </a:p>
        </p:txBody>
      </p:sp>
      <p:pic>
        <p:nvPicPr>
          <p:cNvPr id="93215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000240"/>
            <a:ext cx="4370408" cy="28479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95288" y="981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31825"/>
            <a:r>
              <a:rPr lang="es-ES_tradnl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VÍA INTERNA PARENTERAL </a:t>
            </a:r>
            <a:endParaRPr lang="es-ES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39688" y="260350"/>
            <a:ext cx="76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</a:t>
            </a:r>
            <a:r>
              <a:rPr lang="es-ES_tradnl" sz="2800" b="1" dirty="0"/>
              <a:t> DE LAS VÍAS DE ADMINISTRACIÓN</a:t>
            </a:r>
            <a:r>
              <a:rPr lang="es-ES_tradnl" sz="2800" dirty="0"/>
              <a:t> </a:t>
            </a:r>
            <a:endParaRPr lang="es-ES" sz="2800" dirty="0"/>
          </a:p>
        </p:txBody>
      </p:sp>
      <p:sp>
        <p:nvSpPr>
          <p:cNvPr id="103434" name="AutoShape 10"/>
          <p:cNvSpPr>
            <a:spLocks noChangeArrowheads="1"/>
          </p:cNvSpPr>
          <p:nvPr/>
        </p:nvSpPr>
        <p:spPr bwMode="auto">
          <a:xfrm>
            <a:off x="1835150" y="5516563"/>
            <a:ext cx="5616575" cy="792162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79525"/>
            <a:r>
              <a:rPr lang="en-US" b="1" dirty="0"/>
              <a:t>INTRAMUSCULAR</a:t>
            </a:r>
            <a:endParaRPr lang="es-ES" b="1" dirty="0"/>
          </a:p>
        </p:txBody>
      </p:sp>
      <p:pic>
        <p:nvPicPr>
          <p:cNvPr id="1034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928802"/>
            <a:ext cx="4729183" cy="3001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95288" y="981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31825"/>
            <a:r>
              <a:rPr lang="es-ES_tradnl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VÍA INTERNA </a:t>
            </a:r>
            <a:r>
              <a:rPr lang="es-ES_tradnl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PARENTERAL</a:t>
            </a:r>
            <a:endParaRPr lang="es-ES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39688" y="260350"/>
            <a:ext cx="76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</a:t>
            </a:r>
            <a:r>
              <a:rPr lang="es-ES_tradnl" sz="2800" b="1" dirty="0"/>
              <a:t> DE LAS VÍAS DE ADMINISTRACIÓN</a:t>
            </a:r>
            <a:r>
              <a:rPr lang="es-ES_tradnl" sz="2800" dirty="0"/>
              <a:t> </a:t>
            </a:r>
            <a:endParaRPr lang="es-ES" sz="2800" dirty="0"/>
          </a:p>
        </p:txBody>
      </p:sp>
      <p:sp>
        <p:nvSpPr>
          <p:cNvPr id="105482" name="AutoShape 10"/>
          <p:cNvSpPr>
            <a:spLocks noChangeArrowheads="1"/>
          </p:cNvSpPr>
          <p:nvPr/>
        </p:nvSpPr>
        <p:spPr bwMode="auto">
          <a:xfrm>
            <a:off x="0" y="5445125"/>
            <a:ext cx="4356100" cy="7921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79525"/>
            <a:r>
              <a:rPr lang="en-US" b="1"/>
              <a:t>SUBCUTÁNEA</a:t>
            </a:r>
            <a:endParaRPr lang="es-ES" b="1"/>
          </a:p>
        </p:txBody>
      </p:sp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5643570" y="5286388"/>
            <a:ext cx="2447925" cy="1008062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79525"/>
            <a:r>
              <a:rPr lang="en-US" b="1"/>
              <a:t>INTRADÉRMICA</a:t>
            </a:r>
            <a:endParaRPr lang="es-ES" b="1"/>
          </a:p>
        </p:txBody>
      </p:sp>
      <p:pic>
        <p:nvPicPr>
          <p:cNvPr id="1054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3548378" cy="2795599"/>
          </a:xfrm>
          <a:prstGeom prst="rect">
            <a:avLst/>
          </a:prstGeom>
          <a:noFill/>
        </p:spPr>
      </p:pic>
      <p:pic>
        <p:nvPicPr>
          <p:cNvPr id="10548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71678"/>
            <a:ext cx="4100515" cy="27694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113"/>
            <a:ext cx="8229600" cy="1143000"/>
          </a:xfrm>
        </p:spPr>
        <p:txBody>
          <a:bodyPr/>
          <a:lstStyle/>
          <a:p>
            <a:pPr algn="ctr"/>
            <a:r>
              <a:rPr lang="es-ES_tradnl" sz="2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rial" charset="0"/>
              </a:rPr>
              <a:t>VÍA INTERNA </a:t>
            </a:r>
            <a:endParaRPr lang="es-ES" sz="2400" b="1" dirty="0">
              <a:solidFill>
                <a:schemeClr val="tx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9688" y="260350"/>
            <a:ext cx="76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</a:t>
            </a:r>
            <a:r>
              <a:rPr lang="es-ES_tradnl" sz="2800" b="1" dirty="0"/>
              <a:t> DE LAS VÍAS DE ADMINISTRACIÓN</a:t>
            </a:r>
            <a:r>
              <a:rPr lang="es-ES_tradnl" sz="2800" dirty="0"/>
              <a:t> </a:t>
            </a:r>
            <a:endParaRPr lang="es-ES" sz="2800" dirty="0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23850" y="1758950"/>
            <a:ext cx="1841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endParaRPr lang="es-MX" b="1">
              <a:solidFill>
                <a:schemeClr val="bg1"/>
              </a:solidFill>
            </a:endParaRPr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714488"/>
            <a:ext cx="5373710" cy="3383529"/>
          </a:xfrm>
          <a:prstGeom prst="rect">
            <a:avLst/>
          </a:prstGeom>
          <a:noFill/>
        </p:spPr>
      </p:pic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2700338" y="5805488"/>
            <a:ext cx="4103687" cy="719137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79525"/>
            <a:r>
              <a:rPr lang="en-US" b="1"/>
              <a:t>INHALATORIA</a:t>
            </a:r>
            <a:endParaRPr lang="es-ES" b="1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90575"/>
          </a:xfrm>
        </p:spPr>
        <p:txBody>
          <a:bodyPr/>
          <a:lstStyle/>
          <a:p>
            <a:pPr algn="ctr"/>
            <a:r>
              <a:rPr lang="es-ES_tradnl" sz="2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rial" charset="0"/>
              </a:rPr>
              <a:t>VÍA PERCUTÁNEA</a:t>
            </a:r>
            <a:endParaRPr lang="es-ES" sz="2400" b="1" dirty="0">
              <a:solidFill>
                <a:schemeClr val="tx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9688" y="260350"/>
            <a:ext cx="76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</a:t>
            </a:r>
            <a:r>
              <a:rPr lang="es-ES_tradnl" sz="2800" b="1" dirty="0"/>
              <a:t> DE LAS VÍAS DE ADMINISTRACIÓN</a:t>
            </a:r>
            <a:r>
              <a:rPr lang="es-ES_tradnl" sz="2800" dirty="0"/>
              <a:t> </a:t>
            </a:r>
            <a:endParaRPr lang="es-ES" sz="2800" dirty="0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500034" y="1928802"/>
            <a:ext cx="535550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s-ES_tradnl" b="1" dirty="0"/>
              <a:t>Es la administración de principios activos a través de 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es-ES_tradnl" b="1" dirty="0"/>
              <a:t>la piel con el objetivo de ejercer una acción </a:t>
            </a:r>
            <a:r>
              <a:rPr lang="es-ES_tradnl" b="1" dirty="0" smtClean="0"/>
              <a:t>sistémica.</a:t>
            </a:r>
            <a:r>
              <a:rPr lang="es-ES_tradnl" b="1" dirty="0" smtClean="0">
                <a:solidFill>
                  <a:schemeClr val="bg1"/>
                </a:solidFill>
              </a:rPr>
              <a:t>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14686"/>
            <a:ext cx="3571880" cy="327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8229600" cy="679435"/>
          </a:xfrm>
        </p:spPr>
        <p:txBody>
          <a:bodyPr/>
          <a:lstStyle/>
          <a:p>
            <a:pPr algn="ctr"/>
            <a:r>
              <a:rPr lang="es-ES_tradnl" sz="2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rial" charset="0"/>
              </a:rPr>
              <a:t>VÍA INTERNA PARENTERAL</a:t>
            </a:r>
            <a:endParaRPr lang="es-ES" sz="2400" b="1" dirty="0">
              <a:solidFill>
                <a:schemeClr val="tx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33800" name="_s9254"/>
          <p:cNvSpPr>
            <a:spLocks noChangeArrowheads="1"/>
          </p:cNvSpPr>
          <p:nvPr/>
        </p:nvSpPr>
        <p:spPr bwMode="auto">
          <a:xfrm>
            <a:off x="1403350" y="1773238"/>
            <a:ext cx="6408738" cy="4778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OTRAS VÍAS DE ADMINISTRACIÓN PARENTERAL</a:t>
            </a:r>
            <a:endParaRPr lang="es-ES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801" name="_s9254"/>
          <p:cNvSpPr>
            <a:spLocks noChangeArrowheads="1"/>
          </p:cNvSpPr>
          <p:nvPr/>
        </p:nvSpPr>
        <p:spPr bwMode="auto">
          <a:xfrm>
            <a:off x="1692275" y="2622550"/>
            <a:ext cx="2276475" cy="469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1800" b="1" dirty="0"/>
              <a:t>INTRATECAL</a:t>
            </a:r>
            <a:endParaRPr lang="es-ES" sz="1800" b="1" dirty="0"/>
          </a:p>
        </p:txBody>
      </p:sp>
      <p:sp>
        <p:nvSpPr>
          <p:cNvPr id="33802" name="_s9254"/>
          <p:cNvSpPr>
            <a:spLocks noChangeArrowheads="1"/>
          </p:cNvSpPr>
          <p:nvPr/>
        </p:nvSpPr>
        <p:spPr bwMode="auto">
          <a:xfrm>
            <a:off x="5248275" y="2622550"/>
            <a:ext cx="2276475" cy="469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1800" b="1"/>
              <a:t>EPIDURAL</a:t>
            </a:r>
            <a:endParaRPr lang="es-ES" sz="1800" b="1"/>
          </a:p>
        </p:txBody>
      </p:sp>
      <p:sp>
        <p:nvSpPr>
          <p:cNvPr id="33803" name="_s9254"/>
          <p:cNvSpPr>
            <a:spLocks noChangeArrowheads="1"/>
          </p:cNvSpPr>
          <p:nvPr/>
        </p:nvSpPr>
        <p:spPr bwMode="auto">
          <a:xfrm>
            <a:off x="1692275" y="3414713"/>
            <a:ext cx="2276475" cy="469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1800" b="1" dirty="0"/>
              <a:t>INTRARTICULAR</a:t>
            </a:r>
            <a:endParaRPr lang="es-ES" sz="1800" b="1" dirty="0"/>
          </a:p>
        </p:txBody>
      </p:sp>
      <p:sp>
        <p:nvSpPr>
          <p:cNvPr id="33804" name="_s9254"/>
          <p:cNvSpPr>
            <a:spLocks noChangeArrowheads="1"/>
          </p:cNvSpPr>
          <p:nvPr/>
        </p:nvSpPr>
        <p:spPr bwMode="auto">
          <a:xfrm>
            <a:off x="5248275" y="3486150"/>
            <a:ext cx="2276475" cy="469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1800" b="1"/>
              <a:t>INTRAARTERIAL</a:t>
            </a:r>
            <a:endParaRPr lang="es-ES" sz="1800" b="1"/>
          </a:p>
        </p:txBody>
      </p:sp>
      <p:sp>
        <p:nvSpPr>
          <p:cNvPr id="33805" name="_s9254"/>
          <p:cNvSpPr>
            <a:spLocks noChangeArrowheads="1"/>
          </p:cNvSpPr>
          <p:nvPr/>
        </p:nvSpPr>
        <p:spPr bwMode="auto">
          <a:xfrm>
            <a:off x="1692275" y="4191000"/>
            <a:ext cx="2276475" cy="469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1800" b="1"/>
              <a:t>INTRAPERITONEAL</a:t>
            </a:r>
            <a:endParaRPr lang="es-ES" sz="1800" b="1"/>
          </a:p>
        </p:txBody>
      </p:sp>
      <p:sp>
        <p:nvSpPr>
          <p:cNvPr id="33806" name="_s9254"/>
          <p:cNvSpPr>
            <a:spLocks noChangeArrowheads="1"/>
          </p:cNvSpPr>
          <p:nvPr/>
        </p:nvSpPr>
        <p:spPr bwMode="auto">
          <a:xfrm>
            <a:off x="3167063" y="4975225"/>
            <a:ext cx="2736850" cy="469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1800" b="1"/>
              <a:t>INTRAPERICÁRDICA</a:t>
            </a:r>
            <a:endParaRPr lang="es-ES" sz="1800" b="1"/>
          </a:p>
        </p:txBody>
      </p:sp>
      <p:sp>
        <p:nvSpPr>
          <p:cNvPr id="33807" name="_s9254"/>
          <p:cNvSpPr>
            <a:spLocks noChangeArrowheads="1"/>
          </p:cNvSpPr>
          <p:nvPr/>
        </p:nvSpPr>
        <p:spPr bwMode="auto">
          <a:xfrm>
            <a:off x="5248275" y="4240213"/>
            <a:ext cx="2276475" cy="469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1800" b="1"/>
              <a:t>INTRAPLEURAL</a:t>
            </a:r>
            <a:endParaRPr lang="es-ES" sz="1800" b="1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39688" y="260350"/>
            <a:ext cx="76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</a:t>
            </a:r>
            <a:r>
              <a:rPr lang="es-ES_tradnl" sz="2800" b="1" dirty="0"/>
              <a:t> DE LAS VÍAS DE ADMINISTRACIÓN</a:t>
            </a:r>
            <a:r>
              <a:rPr lang="es-ES_tradnl" sz="2800" dirty="0"/>
              <a:t> </a:t>
            </a:r>
            <a:endParaRPr lang="es-ES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857652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42852"/>
            <a:ext cx="490537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429000"/>
            <a:ext cx="2214570" cy="323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429000"/>
            <a:ext cx="2752716" cy="323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56448" cy="777240"/>
          </a:xfrm>
        </p:spPr>
        <p:txBody>
          <a:bodyPr/>
          <a:lstStyle/>
          <a:p>
            <a:r>
              <a:rPr lang="es-ES_tradnl" sz="4000" b="1" dirty="0" smtClean="0"/>
              <a:t>ALGUNOS ASPECTOS A TOMAR EN CUENTA…</a:t>
            </a:r>
            <a:endParaRPr lang="es-MX" sz="4000" b="1" dirty="0"/>
          </a:p>
        </p:txBody>
      </p:sp>
      <p:pic>
        <p:nvPicPr>
          <p:cNvPr id="4" name="3 Imagen" descr="pag38graf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85992"/>
            <a:ext cx="2671778" cy="2026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2006-11-29-medicamentos-quim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214422"/>
            <a:ext cx="2500310" cy="2500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5 Imagen" descr="biotransformacion-complu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886066"/>
            <a:ext cx="3225436" cy="3971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6 Imagen" descr="antihipertensiv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4286256"/>
            <a:ext cx="2631488" cy="2328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NOMENCLATURA DE LOS FÁRMACOS</a:t>
            </a:r>
            <a:endParaRPr lang="es-MX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sz="2800"/>
              <a:t>Nombre químico</a:t>
            </a:r>
          </a:p>
          <a:p>
            <a:pPr>
              <a:buFontTx/>
              <a:buNone/>
            </a:pPr>
            <a:endParaRPr lang="es-ES" sz="2800"/>
          </a:p>
          <a:p>
            <a:r>
              <a:rPr lang="es-ES" sz="2800"/>
              <a:t>Nombre clave</a:t>
            </a:r>
          </a:p>
          <a:p>
            <a:pPr>
              <a:buFontTx/>
              <a:buNone/>
            </a:pPr>
            <a:endParaRPr lang="es-ES" sz="2800"/>
          </a:p>
          <a:p>
            <a:r>
              <a:rPr lang="es-ES" sz="2800"/>
              <a:t>Nombre oficial </a:t>
            </a:r>
          </a:p>
          <a:p>
            <a:pPr>
              <a:buFontTx/>
              <a:buNone/>
            </a:pPr>
            <a:endParaRPr lang="es-ES" sz="2800"/>
          </a:p>
          <a:p>
            <a:r>
              <a:rPr lang="es-ES" sz="2800"/>
              <a:t>Nombre comercial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643050"/>
            <a:ext cx="2478966" cy="3732221"/>
          </a:xfrm>
          <a:prstGeom prst="roundRect">
            <a:avLst>
              <a:gd name="adj" fmla="val 54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696200" cy="914400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BIOEQUIVALENCIA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538413"/>
            <a:ext cx="7696200" cy="4319587"/>
          </a:xfrm>
        </p:spPr>
        <p:txBody>
          <a:bodyPr>
            <a:normAutofit lnSpcReduction="10000"/>
          </a:bodyPr>
          <a:lstStyle/>
          <a:p>
            <a:r>
              <a:rPr lang="es-ES" sz="2400"/>
              <a:t>Semejanza en cuanto a valores plasmáticos, efectos farmacológicos o características de eliminación de dos formulaciones farmacéuticas.</a:t>
            </a:r>
          </a:p>
          <a:p>
            <a:pPr>
              <a:buFontTx/>
              <a:buNone/>
            </a:pPr>
            <a:endParaRPr lang="es-ES" sz="2400"/>
          </a:p>
          <a:p>
            <a:r>
              <a:rPr lang="es-ES"/>
              <a:t>Dos formulaciones farmacéuticas serán bioequivalentes si siendo equivalentes químicos o farmacéuticos tienen una misma biodisponibilidad tras la administración de las mismas dosis molares en idénticas condiciones. </a:t>
            </a:r>
          </a:p>
        </p:txBody>
      </p:sp>
      <p:pic>
        <p:nvPicPr>
          <p:cNvPr id="144390" name="Picture 6" descr="col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14356"/>
            <a:ext cx="2624137" cy="173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FARMACÉUTICAS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8056" indent="-384048" algn="just">
              <a:buNone/>
              <a:defRPr/>
            </a:pPr>
            <a:r>
              <a:rPr lang="es-MX" sz="3300" b="1" dirty="0" smtClean="0"/>
              <a:t>Características </a:t>
            </a:r>
            <a:r>
              <a:rPr lang="es-MX" dirty="0" smtClean="0"/>
              <a:t>de las formas farmacéuticas:</a:t>
            </a:r>
          </a:p>
          <a:p>
            <a:pPr marL="448056" indent="-384048">
              <a:buNone/>
              <a:defRPr/>
            </a:pPr>
            <a:r>
              <a:rPr lang="es-MX" dirty="0" smtClean="0"/>
              <a:t>           1.- Estabilidad.</a:t>
            </a:r>
          </a:p>
          <a:p>
            <a:pPr marL="448056" indent="-384048">
              <a:buNone/>
              <a:defRPr/>
            </a:pPr>
            <a:r>
              <a:rPr lang="es-MX" dirty="0" smtClean="0"/>
              <a:t>           2.- Consistencia.</a:t>
            </a:r>
          </a:p>
          <a:p>
            <a:pPr marL="448056" indent="-384048">
              <a:buNone/>
              <a:defRPr/>
            </a:pPr>
            <a:r>
              <a:rPr lang="es-MX" dirty="0" smtClean="0"/>
              <a:t>           3.- Olor.</a:t>
            </a:r>
          </a:p>
          <a:p>
            <a:pPr marL="448056" indent="-384048">
              <a:buNone/>
              <a:defRPr/>
            </a:pPr>
            <a:r>
              <a:rPr lang="es-MX" dirty="0" smtClean="0"/>
              <a:t>           4.- pH.</a:t>
            </a:r>
          </a:p>
          <a:p>
            <a:pPr marL="448056" indent="-384048">
              <a:buNone/>
              <a:defRPr/>
            </a:pPr>
            <a:r>
              <a:rPr lang="es-MX" dirty="0" smtClean="0"/>
              <a:t>           5.- Facilidad de manejo.</a:t>
            </a:r>
          </a:p>
          <a:p>
            <a:pPr marL="448056" indent="-384048">
              <a:buNone/>
              <a:defRPr/>
            </a:pPr>
            <a:r>
              <a:rPr lang="es-MX" dirty="0" smtClean="0"/>
              <a:t>           6.- Aceptación del paciente.</a:t>
            </a:r>
          </a:p>
          <a:p>
            <a:endParaRPr lang="es-MX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374100"/>
            <a:ext cx="2690823" cy="256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5412" name="Picture 4" descr="Grafico2prueba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1223963"/>
          </a:xfrm>
        </p:spPr>
        <p:txBody>
          <a:bodyPr/>
          <a:lstStyle/>
          <a:p>
            <a:pPr algn="ctr" eaLnBrk="1" hangingPunct="1"/>
            <a:r>
              <a:rPr lang="es-MX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PROCESOS A LOS QUE ESTÁN SOMETIDOS LOS FÁRMACOS EN EL ORGANISMO</a:t>
            </a:r>
            <a:endParaRPr lang="es-ES" sz="2400" b="1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2000240"/>
            <a:ext cx="4176713" cy="3760787"/>
          </a:xfrm>
        </p:spPr>
        <p:txBody>
          <a:bodyPr>
            <a:normAutofit/>
          </a:bodyPr>
          <a:lstStyle/>
          <a:p>
            <a:r>
              <a:rPr lang="es-MX" sz="4000" dirty="0" smtClean="0"/>
              <a:t>Absorción.</a:t>
            </a:r>
          </a:p>
          <a:p>
            <a:r>
              <a:rPr lang="es-MX" sz="4000" dirty="0" smtClean="0"/>
              <a:t>Distribución.</a:t>
            </a:r>
          </a:p>
          <a:p>
            <a:r>
              <a:rPr lang="es-MX" sz="4000" dirty="0" smtClean="0"/>
              <a:t>Metabolismo.</a:t>
            </a:r>
          </a:p>
          <a:p>
            <a:r>
              <a:rPr lang="es-MX" sz="4000" dirty="0" smtClean="0"/>
              <a:t>Excreción.</a:t>
            </a:r>
            <a:endParaRPr lang="es-ES" sz="4000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696200" cy="914400"/>
          </a:xfrm>
        </p:spPr>
        <p:txBody>
          <a:bodyPr/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charset="0"/>
              </a:rPr>
              <a:t>ABSORCIÓN</a:t>
            </a:r>
            <a:endParaRPr lang="es-ES" b="1" dirty="0" smtClean="0">
              <a:solidFill>
                <a:schemeClr val="tx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1" y="1484313"/>
            <a:ext cx="7858180" cy="730241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MX" b="1" dirty="0" smtClean="0"/>
              <a:t>  </a:t>
            </a:r>
            <a:r>
              <a:rPr lang="es-MX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Factores que determinan la absorción de un medicamento.</a:t>
            </a:r>
            <a:endParaRPr lang="es-MX" sz="2800" b="1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endParaRPr lang="es-ES" sz="2800" b="1" dirty="0" smtClean="0">
              <a:solidFill>
                <a:schemeClr val="bg1"/>
              </a:solidFill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00034" y="3143248"/>
            <a:ext cx="517684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/>
              <a:t>Velocidad de disolución del fármaco</a:t>
            </a:r>
            <a:endParaRPr lang="es-ES" sz="2400" b="1" dirty="0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00034" y="3857628"/>
            <a:ext cx="231932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/>
              <a:t>Ph</a:t>
            </a:r>
            <a:r>
              <a:rPr lang="es-ES_tradnl" sz="2400" b="1" dirty="0"/>
              <a:t> del medio</a:t>
            </a:r>
            <a:endParaRPr lang="es-ES" sz="2400" b="1" dirty="0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6000760" y="3143248"/>
            <a:ext cx="2303462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_tradnl" sz="1800" b="1" dirty="0">
                <a:solidFill>
                  <a:schemeClr val="bg1"/>
                </a:solidFill>
              </a:rPr>
              <a:t> </a:t>
            </a:r>
            <a:r>
              <a:rPr lang="es-ES_tradnl" sz="2400" b="1" dirty="0"/>
              <a:t>Solubilidad</a:t>
            </a:r>
            <a:endParaRPr lang="es-ES" sz="2400" b="1" dirty="0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500034" y="4572008"/>
            <a:ext cx="374650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_tradnl" sz="1800" b="1" dirty="0">
                <a:solidFill>
                  <a:schemeClr val="bg1"/>
                </a:solidFill>
              </a:rPr>
              <a:t> </a:t>
            </a:r>
            <a:r>
              <a:rPr lang="es-ES_tradnl" sz="2400" b="1" dirty="0"/>
              <a:t>Concentración de la droga</a:t>
            </a:r>
            <a:endParaRPr lang="es-ES" sz="1800" b="1" dirty="0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5364163" y="3860800"/>
            <a:ext cx="3563937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_tradnl" sz="1800" b="1" dirty="0">
                <a:solidFill>
                  <a:schemeClr val="bg1"/>
                </a:solidFill>
              </a:rPr>
              <a:t> </a:t>
            </a:r>
            <a:r>
              <a:rPr lang="es-ES_tradnl" sz="2400" b="1" dirty="0"/>
              <a:t>Superficie de absorción</a:t>
            </a:r>
            <a:endParaRPr lang="es-ES" sz="1800" b="1" dirty="0"/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5364163" y="4581525"/>
            <a:ext cx="2208233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_tradnl" sz="1800" b="1" dirty="0">
                <a:solidFill>
                  <a:schemeClr val="bg1"/>
                </a:solidFill>
              </a:rPr>
              <a:t>  </a:t>
            </a:r>
            <a:r>
              <a:rPr lang="es-ES_tradnl" sz="2400" b="1" dirty="0"/>
              <a:t>Vías de Administración</a:t>
            </a:r>
            <a:endParaRPr lang="es-ES" sz="18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31825"/>
            <a:endParaRPr lang="es-MX" sz="2800" b="1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620713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defTabSz="631825">
              <a:spcBef>
                <a:spcPct val="20000"/>
              </a:spcBef>
              <a:buFont typeface="Wingdings" pitchFamily="2" charset="2"/>
              <a:buNone/>
            </a:pPr>
            <a:r>
              <a:rPr lang="es-MX" sz="2200" b="1" dirty="0"/>
              <a:t> </a:t>
            </a:r>
            <a:r>
              <a:rPr lang="es-MX" sz="28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Factores que determinan la absorción de un medicamento</a:t>
            </a:r>
            <a:r>
              <a:rPr lang="es-MX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.</a:t>
            </a:r>
            <a:endParaRPr lang="es-MX" sz="28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236538" indent="-236538" defTabSz="631825">
              <a:spcBef>
                <a:spcPct val="20000"/>
              </a:spcBef>
              <a:buFont typeface="Wingdings" pitchFamily="2" charset="2"/>
              <a:buChar char="ü"/>
            </a:pP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785786" y="1857364"/>
            <a:ext cx="2500330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/>
              <a:t>Motilidad Gastrointestinal</a:t>
            </a:r>
            <a:endParaRPr lang="es-ES" sz="2400" b="1" dirty="0"/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571472" y="3071810"/>
            <a:ext cx="260348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/>
              <a:t>Flujo Sanguíneo</a:t>
            </a:r>
            <a:endParaRPr lang="es-ES" sz="2400" b="1" dirty="0"/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3857620" y="2857496"/>
            <a:ext cx="4071966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es-ES_tradnl" sz="2400" b="1" dirty="0" smtClean="0"/>
              <a:t>Tamaño </a:t>
            </a:r>
            <a:r>
              <a:rPr lang="es-ES_tradnl" sz="2400" b="1" dirty="0"/>
              <a:t>de la Partícula y Formulación Farmacéutica</a:t>
            </a:r>
            <a:endParaRPr lang="es-ES" sz="2400" b="1" dirty="0"/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4857752" y="1785926"/>
            <a:ext cx="2500330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/>
              <a:t>Factores fisicoquímicos</a:t>
            </a:r>
            <a:endParaRPr lang="es-ES" sz="2400" b="1" dirty="0"/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1857356" y="4214818"/>
            <a:ext cx="4103687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/>
              <a:t>Presencia simultánea de alimentos y/o medicamentos</a:t>
            </a:r>
            <a:endParaRPr lang="es-ES" sz="24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31825"/>
            <a:r>
              <a:rPr lang="es-MX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ABSORCIÓN</a:t>
            </a:r>
            <a:endParaRPr lang="es-ES" sz="28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3635375" y="2276475"/>
            <a:ext cx="401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es-MX" sz="3600" b="1"/>
              <a:t>Biodisponibilidad</a:t>
            </a:r>
            <a:endParaRPr lang="es-ES_tradnl" sz="3600" b="1"/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539750" y="3860800"/>
            <a:ext cx="498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es-MX" sz="3600" b="1"/>
              <a:t>Efecto de primer paso</a:t>
            </a:r>
            <a:endParaRPr lang="es-ES_tradnl" sz="3600" b="1"/>
          </a:p>
        </p:txBody>
      </p:sp>
      <p:sp>
        <p:nvSpPr>
          <p:cNvPr id="21509" name="AutoShape 9"/>
          <p:cNvSpPr>
            <a:spLocks noChangeArrowheads="1"/>
          </p:cNvSpPr>
          <p:nvPr/>
        </p:nvSpPr>
        <p:spPr bwMode="auto">
          <a:xfrm>
            <a:off x="6300788" y="3141663"/>
            <a:ext cx="935037" cy="1150937"/>
          </a:xfrm>
          <a:prstGeom prst="curvedLeftArrow">
            <a:avLst>
              <a:gd name="adj1" fmla="val 24618"/>
              <a:gd name="adj2" fmla="val 49236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696200" cy="914400"/>
          </a:xfrm>
        </p:spPr>
        <p:txBody>
          <a:bodyPr/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charset="0"/>
              </a:rPr>
              <a:t>DISTRIBUCIÓN</a:t>
            </a:r>
            <a:endParaRPr lang="es-ES" b="1" dirty="0" smtClean="0">
              <a:solidFill>
                <a:schemeClr val="tx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3394075" cy="4281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dirty="0" smtClean="0">
                <a:solidFill>
                  <a:srgbClr val="FFCC00"/>
                </a:solidFill>
                <a:latin typeface="Arial Black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s-MX" sz="2800" b="1" dirty="0" smtClean="0"/>
              <a:t>Fármaco </a:t>
            </a:r>
          </a:p>
          <a:p>
            <a:pPr algn="ctr" eaLnBrk="1" hangingPunct="1">
              <a:buFontTx/>
              <a:buNone/>
            </a:pPr>
            <a:r>
              <a:rPr lang="es-MX" sz="2800" b="1" dirty="0" smtClean="0"/>
              <a:t>libre</a:t>
            </a:r>
            <a:endParaRPr lang="es-ES" sz="2800" b="1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111750" y="1412875"/>
            <a:ext cx="40322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/>
              <a:t>Fármaco</a:t>
            </a:r>
            <a:r>
              <a:rPr lang="es-MX" sz="2800" b="1"/>
              <a:t> </a:t>
            </a:r>
            <a:r>
              <a:rPr lang="es-MX" sz="3200" b="1"/>
              <a:t>unido a proteínas plasmáticas</a:t>
            </a:r>
            <a:endParaRPr lang="es-ES" sz="3200" b="1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3059113" y="1844675"/>
            <a:ext cx="208915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468313" y="3284538"/>
            <a:ext cx="799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1800">
              <a:solidFill>
                <a:srgbClr val="FF9900"/>
              </a:solidFill>
            </a:endParaRP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468313" y="4652963"/>
            <a:ext cx="8351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VOLUMEN DE DISTRIBUCION APARENTE</a:t>
            </a:r>
            <a:r>
              <a:rPr lang="es-MX" sz="2800" dirty="0">
                <a:solidFill>
                  <a:schemeClr val="tx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endParaRPr lang="es-ES" sz="2800" dirty="0">
              <a:solidFill>
                <a:schemeClr val="tx1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492500" y="2781300"/>
            <a:ext cx="1655763" cy="1368425"/>
            <a:chOff x="703" y="1480"/>
            <a:chExt cx="771" cy="680"/>
          </a:xfrm>
        </p:grpSpPr>
        <p:sp>
          <p:nvSpPr>
            <p:cNvPr id="22537" name="Oval 14"/>
            <p:cNvSpPr>
              <a:spLocks noChangeArrowheads="1"/>
            </p:cNvSpPr>
            <p:nvPr/>
          </p:nvSpPr>
          <p:spPr bwMode="auto">
            <a:xfrm>
              <a:off x="703" y="1480"/>
              <a:ext cx="680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800"/>
                <a:t>ALBUMINA</a:t>
              </a:r>
            </a:p>
          </p:txBody>
        </p:sp>
        <p:sp>
          <p:nvSpPr>
            <p:cNvPr id="22538" name="Oval 15"/>
            <p:cNvSpPr>
              <a:spLocks noChangeArrowheads="1"/>
            </p:cNvSpPr>
            <p:nvPr/>
          </p:nvSpPr>
          <p:spPr bwMode="auto">
            <a:xfrm>
              <a:off x="1247" y="1480"/>
              <a:ext cx="227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800"/>
                <a:t>F</a:t>
              </a: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31825"/>
            <a:r>
              <a:rPr lang="es-MX" sz="28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METABOLISMO</a:t>
            </a:r>
            <a:endParaRPr lang="es-ES" sz="28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908175" y="1916113"/>
            <a:ext cx="4751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algn="ctr" defTabSz="631825">
              <a:spcBef>
                <a:spcPct val="20000"/>
              </a:spcBef>
            </a:pPr>
            <a:r>
              <a:rPr lang="es-MX" sz="2800">
                <a:solidFill>
                  <a:srgbClr val="AAD2EE"/>
                </a:solidFill>
                <a:latin typeface="Arial Black" pitchFamily="34" charset="0"/>
              </a:rPr>
              <a:t> </a:t>
            </a:r>
            <a:r>
              <a:rPr lang="es-MX" sz="2800" b="1">
                <a:solidFill>
                  <a:srgbClr val="AAD2EE"/>
                </a:solidFill>
              </a:rPr>
              <a:t>Metabolismo Hepático</a:t>
            </a:r>
            <a:endParaRPr lang="es-ES" sz="2800" b="1">
              <a:solidFill>
                <a:srgbClr val="AAD2EE"/>
              </a:solidFill>
            </a:endParaRP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539750" y="3860800"/>
            <a:ext cx="331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>
                <a:solidFill>
                  <a:srgbClr val="FFFF00"/>
                </a:solidFill>
              </a:rPr>
              <a:t>Reacciones de fase 1 </a:t>
            </a:r>
            <a:endParaRPr lang="es-ES" sz="2800" b="1">
              <a:solidFill>
                <a:srgbClr val="FFFF00"/>
              </a:solidFill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5148263" y="3862388"/>
            <a:ext cx="331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>
                <a:solidFill>
                  <a:srgbClr val="FFFF00"/>
                </a:solidFill>
              </a:rPr>
              <a:t>Reacciones de fase 2 </a:t>
            </a:r>
            <a:endParaRPr lang="es-ES" sz="2800" b="1">
              <a:solidFill>
                <a:srgbClr val="FFFF00"/>
              </a:solidFill>
            </a:endParaRPr>
          </a:p>
        </p:txBody>
      </p:sp>
      <p:sp>
        <p:nvSpPr>
          <p:cNvPr id="23558" name="Line 13"/>
          <p:cNvSpPr>
            <a:spLocks noChangeShapeType="1"/>
          </p:cNvSpPr>
          <p:nvPr/>
        </p:nvSpPr>
        <p:spPr bwMode="auto">
          <a:xfrm>
            <a:off x="5003800" y="2636838"/>
            <a:ext cx="1655763" cy="12239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 flipH="1">
            <a:off x="2197100" y="2636838"/>
            <a:ext cx="1295400" cy="12969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iotransformacion-complu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6060"/>
            <a:ext cx="8786842" cy="6851940"/>
          </a:xfrm>
        </p:spPr>
      </p:pic>
    </p:spTree>
  </p:cSld>
  <p:clrMapOvr>
    <a:masterClrMapping/>
  </p:clrMapOvr>
  <p:transition spd="slow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696200" cy="914400"/>
          </a:xfrm>
        </p:spPr>
        <p:txBody>
          <a:bodyPr/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charset="0"/>
              </a:rPr>
              <a:t>EXCRECIÓN</a:t>
            </a:r>
            <a:endParaRPr lang="es-ES" b="1" dirty="0" smtClean="0">
              <a:solidFill>
                <a:schemeClr val="tx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331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>
                <a:solidFill>
                  <a:srgbClr val="FFFF00"/>
                </a:solidFill>
              </a:rPr>
              <a:t>Eliminación Hepática</a:t>
            </a:r>
            <a:endParaRPr lang="es-ES" sz="2800" b="1">
              <a:solidFill>
                <a:srgbClr val="FFFF00"/>
              </a:solidFill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364163" y="2852738"/>
            <a:ext cx="25923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>
                <a:solidFill>
                  <a:srgbClr val="FFFF00"/>
                </a:solidFill>
              </a:rPr>
              <a:t>Excreción Renal</a:t>
            </a:r>
            <a:endParaRPr lang="es-ES" sz="2800" b="1">
              <a:solidFill>
                <a:srgbClr val="FFFF00"/>
              </a:solidFill>
            </a:endParaRPr>
          </a:p>
        </p:txBody>
      </p:sp>
      <p:sp>
        <p:nvSpPr>
          <p:cNvPr id="24581" name="Line 9"/>
          <p:cNvSpPr>
            <a:spLocks noChangeShapeType="1"/>
          </p:cNvSpPr>
          <p:nvPr/>
        </p:nvSpPr>
        <p:spPr bwMode="auto">
          <a:xfrm>
            <a:off x="4714875" y="1557338"/>
            <a:ext cx="1655763" cy="12239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4582" name="Line 10"/>
          <p:cNvSpPr>
            <a:spLocks noChangeShapeType="1"/>
          </p:cNvSpPr>
          <p:nvPr/>
        </p:nvSpPr>
        <p:spPr bwMode="auto">
          <a:xfrm flipH="1">
            <a:off x="1908175" y="1557338"/>
            <a:ext cx="1295400" cy="12969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Parámetros </a:t>
            </a:r>
            <a:r>
              <a:rPr lang="es-MX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Farmacocinéticos</a:t>
            </a:r>
            <a:r>
              <a:rPr lang="es-MX" sz="2400" b="1" dirty="0" smtClean="0">
                <a:solidFill>
                  <a:srgbClr val="FFFF00"/>
                </a:solidFill>
              </a:rPr>
              <a:t> </a:t>
            </a:r>
            <a:br>
              <a:rPr lang="es-MX" sz="2400" b="1" dirty="0" smtClean="0">
                <a:solidFill>
                  <a:srgbClr val="FFFF00"/>
                </a:solidFill>
              </a:rPr>
            </a:br>
            <a:endParaRPr lang="es-ES" sz="2400" b="1" dirty="0" smtClean="0">
              <a:solidFill>
                <a:srgbClr val="FFFF00"/>
              </a:solidFill>
            </a:endParaRP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539750" y="18446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1800">
              <a:solidFill>
                <a:srgbClr val="FF9900"/>
              </a:solidFill>
            </a:endParaRP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3276600" y="2205038"/>
            <a:ext cx="3167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/>
              <a:t>Aclaramiento</a:t>
            </a:r>
            <a:endParaRPr lang="es-ES" sz="3600" b="1"/>
          </a:p>
        </p:txBody>
      </p:sp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2339975" y="4005263"/>
            <a:ext cx="498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/>
              <a:t>Tiempo de Vida Media</a:t>
            </a:r>
            <a:endParaRPr lang="es-ES" sz="3600" b="1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PRINCIPIO ACTIVO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785926"/>
            <a:ext cx="7772400" cy="45720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MX" dirty="0" smtClean="0"/>
              <a:t>Componente de un medicamento destinado a proporcionar una actividad farmacológica u otro efecto directo en la diagnosis, tratamiento o prevención de enfermedades, o a actuar sobre la estructura o función de un organismo humano o animal por medios farmacológicos.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60350"/>
            <a:ext cx="8572528" cy="1143000"/>
          </a:xfrm>
        </p:spPr>
        <p:txBody>
          <a:bodyPr/>
          <a:lstStyle/>
          <a:p>
            <a:pPr eaLnBrk="1" hangingPunct="1"/>
            <a:r>
              <a:rPr lang="es-MX" sz="3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Aplicación de los parámetros </a:t>
            </a:r>
            <a:r>
              <a:rPr lang="es-MX" sz="3600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farmacocinéticos</a:t>
            </a:r>
            <a:r>
              <a:rPr lang="es-MX" sz="3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a la práctica médica</a:t>
            </a:r>
            <a:endParaRPr lang="es-ES" sz="3600" b="1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smtClean="0">
                <a:solidFill>
                  <a:srgbClr val="FFCC00"/>
                </a:solidFill>
                <a:latin typeface="Arial Black" pitchFamily="34" charset="0"/>
              </a:rPr>
              <a:t> </a:t>
            </a:r>
            <a:r>
              <a:rPr lang="es-MX" b="1" smtClean="0"/>
              <a:t>Curva de concentración / tiempo.</a:t>
            </a:r>
          </a:p>
          <a:p>
            <a:pPr eaLnBrk="1" hangingPunct="1">
              <a:buFontTx/>
              <a:buNone/>
            </a:pPr>
            <a:r>
              <a:rPr lang="es-MX" b="1" smtClean="0">
                <a:solidFill>
                  <a:schemeClr val="bg1"/>
                </a:solidFill>
              </a:rPr>
              <a:t>                                       b</a:t>
            </a:r>
            <a:endParaRPr lang="es-ES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s-MX" b="1" smtClean="0">
                <a:solidFill>
                  <a:schemeClr val="bg1"/>
                </a:solidFill>
              </a:rPr>
              <a:t>                                   </a:t>
            </a:r>
          </a:p>
          <a:p>
            <a:pPr eaLnBrk="1" hangingPunct="1">
              <a:buFontTx/>
              <a:buNone/>
            </a:pPr>
            <a:r>
              <a:rPr lang="es-MX" b="1" smtClean="0">
                <a:solidFill>
                  <a:schemeClr val="bg1"/>
                </a:solidFill>
              </a:rPr>
              <a:t>                                       a</a:t>
            </a:r>
          </a:p>
          <a:p>
            <a:pPr eaLnBrk="1" hangingPunct="1">
              <a:buFontTx/>
              <a:buNone/>
            </a:pPr>
            <a:r>
              <a:rPr lang="es-MX" b="1" smtClean="0">
                <a:solidFill>
                  <a:schemeClr val="bg1"/>
                </a:solidFill>
              </a:rPr>
              <a:t>                                     </a:t>
            </a:r>
            <a:endParaRPr lang="es-ES" b="1" smtClean="0">
              <a:solidFill>
                <a:schemeClr val="bg1"/>
              </a:solidFill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1116013" y="2276475"/>
            <a:ext cx="0" cy="32400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187450" y="5516563"/>
            <a:ext cx="3887788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1187450" y="2565400"/>
            <a:ext cx="3744913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1187450" y="3500438"/>
            <a:ext cx="3744913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6632" name="Arc 8"/>
          <p:cNvSpPr>
            <a:spLocks/>
          </p:cNvSpPr>
          <p:nvPr/>
        </p:nvSpPr>
        <p:spPr bwMode="auto">
          <a:xfrm flipH="1">
            <a:off x="1187450" y="4827588"/>
            <a:ext cx="935038" cy="690562"/>
          </a:xfrm>
          <a:custGeom>
            <a:avLst/>
            <a:gdLst>
              <a:gd name="T0" fmla="*/ 265274 w 21600"/>
              <a:gd name="T1" fmla="*/ 0 h 20712"/>
              <a:gd name="T2" fmla="*/ 935038 w 21600"/>
              <a:gd name="T3" fmla="*/ 690562 h 20712"/>
              <a:gd name="T4" fmla="*/ 0 w 21600"/>
              <a:gd name="T5" fmla="*/ 690562 h 20712"/>
              <a:gd name="T6" fmla="*/ 0 60000 65536"/>
              <a:gd name="T7" fmla="*/ 0 60000 65536"/>
              <a:gd name="T8" fmla="*/ 0 60000 65536"/>
              <a:gd name="T9" fmla="*/ 0 w 21600"/>
              <a:gd name="T10" fmla="*/ 0 h 20712"/>
              <a:gd name="T11" fmla="*/ 21600 w 21600"/>
              <a:gd name="T12" fmla="*/ 20712 h 20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12" fill="none" extrusionOk="0">
                <a:moveTo>
                  <a:pt x="6128" y="-1"/>
                </a:moveTo>
                <a:cubicBezTo>
                  <a:pt x="15304" y="2714"/>
                  <a:pt x="21600" y="11142"/>
                  <a:pt x="21600" y="20712"/>
                </a:cubicBezTo>
              </a:path>
              <a:path w="21600" h="20712" stroke="0" extrusionOk="0">
                <a:moveTo>
                  <a:pt x="6128" y="-1"/>
                </a:moveTo>
                <a:cubicBezTo>
                  <a:pt x="15304" y="2714"/>
                  <a:pt x="21600" y="11142"/>
                  <a:pt x="21600" y="20712"/>
                </a:cubicBezTo>
                <a:lnTo>
                  <a:pt x="0" y="20712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6633" name="Arc 9"/>
          <p:cNvSpPr>
            <a:spLocks/>
          </p:cNvSpPr>
          <p:nvPr/>
        </p:nvSpPr>
        <p:spPr bwMode="auto">
          <a:xfrm flipH="1">
            <a:off x="1835150" y="4149725"/>
            <a:ext cx="935038" cy="690563"/>
          </a:xfrm>
          <a:custGeom>
            <a:avLst/>
            <a:gdLst>
              <a:gd name="T0" fmla="*/ 265274 w 21600"/>
              <a:gd name="T1" fmla="*/ 0 h 20712"/>
              <a:gd name="T2" fmla="*/ 935038 w 21600"/>
              <a:gd name="T3" fmla="*/ 690563 h 20712"/>
              <a:gd name="T4" fmla="*/ 0 w 21600"/>
              <a:gd name="T5" fmla="*/ 690563 h 20712"/>
              <a:gd name="T6" fmla="*/ 0 60000 65536"/>
              <a:gd name="T7" fmla="*/ 0 60000 65536"/>
              <a:gd name="T8" fmla="*/ 0 60000 65536"/>
              <a:gd name="T9" fmla="*/ 0 w 21600"/>
              <a:gd name="T10" fmla="*/ 0 h 20712"/>
              <a:gd name="T11" fmla="*/ 21600 w 21600"/>
              <a:gd name="T12" fmla="*/ 20712 h 20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12" fill="none" extrusionOk="0">
                <a:moveTo>
                  <a:pt x="6128" y="-1"/>
                </a:moveTo>
                <a:cubicBezTo>
                  <a:pt x="15304" y="2714"/>
                  <a:pt x="21600" y="11142"/>
                  <a:pt x="21600" y="20712"/>
                </a:cubicBezTo>
              </a:path>
              <a:path w="21600" h="20712" stroke="0" extrusionOk="0">
                <a:moveTo>
                  <a:pt x="6128" y="-1"/>
                </a:moveTo>
                <a:cubicBezTo>
                  <a:pt x="15304" y="2714"/>
                  <a:pt x="21600" y="11142"/>
                  <a:pt x="21600" y="20712"/>
                </a:cubicBezTo>
                <a:lnTo>
                  <a:pt x="0" y="20712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6634" name="Arc 10"/>
          <p:cNvSpPr>
            <a:spLocks/>
          </p:cNvSpPr>
          <p:nvPr/>
        </p:nvSpPr>
        <p:spPr bwMode="auto">
          <a:xfrm flipH="1">
            <a:off x="2484438" y="3500438"/>
            <a:ext cx="935037" cy="690562"/>
          </a:xfrm>
          <a:custGeom>
            <a:avLst/>
            <a:gdLst>
              <a:gd name="T0" fmla="*/ 265273 w 21600"/>
              <a:gd name="T1" fmla="*/ 0 h 20712"/>
              <a:gd name="T2" fmla="*/ 935037 w 21600"/>
              <a:gd name="T3" fmla="*/ 690562 h 20712"/>
              <a:gd name="T4" fmla="*/ 0 w 21600"/>
              <a:gd name="T5" fmla="*/ 690562 h 20712"/>
              <a:gd name="T6" fmla="*/ 0 60000 65536"/>
              <a:gd name="T7" fmla="*/ 0 60000 65536"/>
              <a:gd name="T8" fmla="*/ 0 60000 65536"/>
              <a:gd name="T9" fmla="*/ 0 w 21600"/>
              <a:gd name="T10" fmla="*/ 0 h 20712"/>
              <a:gd name="T11" fmla="*/ 21600 w 21600"/>
              <a:gd name="T12" fmla="*/ 20712 h 20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12" fill="none" extrusionOk="0">
                <a:moveTo>
                  <a:pt x="6128" y="-1"/>
                </a:moveTo>
                <a:cubicBezTo>
                  <a:pt x="15304" y="2714"/>
                  <a:pt x="21600" y="11142"/>
                  <a:pt x="21600" y="20712"/>
                </a:cubicBezTo>
              </a:path>
              <a:path w="21600" h="20712" stroke="0" extrusionOk="0">
                <a:moveTo>
                  <a:pt x="6128" y="-1"/>
                </a:moveTo>
                <a:cubicBezTo>
                  <a:pt x="15304" y="2714"/>
                  <a:pt x="21600" y="11142"/>
                  <a:pt x="21600" y="20712"/>
                </a:cubicBezTo>
                <a:lnTo>
                  <a:pt x="0" y="20712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6635" name="Arc 11"/>
          <p:cNvSpPr>
            <a:spLocks/>
          </p:cNvSpPr>
          <p:nvPr/>
        </p:nvSpPr>
        <p:spPr bwMode="auto">
          <a:xfrm flipH="1">
            <a:off x="3132138" y="3068638"/>
            <a:ext cx="792162" cy="474662"/>
          </a:xfrm>
          <a:custGeom>
            <a:avLst/>
            <a:gdLst>
              <a:gd name="T0" fmla="*/ 224739 w 21600"/>
              <a:gd name="T1" fmla="*/ 0 h 20712"/>
              <a:gd name="T2" fmla="*/ 792162 w 21600"/>
              <a:gd name="T3" fmla="*/ 474662 h 20712"/>
              <a:gd name="T4" fmla="*/ 0 w 21600"/>
              <a:gd name="T5" fmla="*/ 474662 h 20712"/>
              <a:gd name="T6" fmla="*/ 0 60000 65536"/>
              <a:gd name="T7" fmla="*/ 0 60000 65536"/>
              <a:gd name="T8" fmla="*/ 0 60000 65536"/>
              <a:gd name="T9" fmla="*/ 0 w 21600"/>
              <a:gd name="T10" fmla="*/ 0 h 20712"/>
              <a:gd name="T11" fmla="*/ 21600 w 21600"/>
              <a:gd name="T12" fmla="*/ 20712 h 20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12" fill="none" extrusionOk="0">
                <a:moveTo>
                  <a:pt x="6128" y="-1"/>
                </a:moveTo>
                <a:cubicBezTo>
                  <a:pt x="15304" y="2714"/>
                  <a:pt x="21600" y="11142"/>
                  <a:pt x="21600" y="20712"/>
                </a:cubicBezTo>
              </a:path>
              <a:path w="21600" h="20712" stroke="0" extrusionOk="0">
                <a:moveTo>
                  <a:pt x="6128" y="-1"/>
                </a:moveTo>
                <a:cubicBezTo>
                  <a:pt x="15304" y="2714"/>
                  <a:pt x="21600" y="11142"/>
                  <a:pt x="21600" y="20712"/>
                </a:cubicBezTo>
                <a:lnTo>
                  <a:pt x="0" y="20712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6636" name="Arc 12"/>
          <p:cNvSpPr>
            <a:spLocks/>
          </p:cNvSpPr>
          <p:nvPr/>
        </p:nvSpPr>
        <p:spPr bwMode="auto">
          <a:xfrm rot="1726016" flipH="1">
            <a:off x="3779838" y="2708275"/>
            <a:ext cx="503237" cy="504825"/>
          </a:xfrm>
          <a:custGeom>
            <a:avLst/>
            <a:gdLst>
              <a:gd name="T0" fmla="*/ 142770 w 21600"/>
              <a:gd name="T1" fmla="*/ 0 h 20712"/>
              <a:gd name="T2" fmla="*/ 503237 w 21600"/>
              <a:gd name="T3" fmla="*/ 504825 h 20712"/>
              <a:gd name="T4" fmla="*/ 0 w 21600"/>
              <a:gd name="T5" fmla="*/ 504825 h 20712"/>
              <a:gd name="T6" fmla="*/ 0 60000 65536"/>
              <a:gd name="T7" fmla="*/ 0 60000 65536"/>
              <a:gd name="T8" fmla="*/ 0 60000 65536"/>
              <a:gd name="T9" fmla="*/ 0 w 21600"/>
              <a:gd name="T10" fmla="*/ 0 h 20712"/>
              <a:gd name="T11" fmla="*/ 21600 w 21600"/>
              <a:gd name="T12" fmla="*/ 20712 h 20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12" fill="none" extrusionOk="0">
                <a:moveTo>
                  <a:pt x="6128" y="-1"/>
                </a:moveTo>
                <a:cubicBezTo>
                  <a:pt x="15304" y="2714"/>
                  <a:pt x="21600" y="11142"/>
                  <a:pt x="21600" y="20712"/>
                </a:cubicBezTo>
              </a:path>
              <a:path w="21600" h="20712" stroke="0" extrusionOk="0">
                <a:moveTo>
                  <a:pt x="6128" y="-1"/>
                </a:moveTo>
                <a:cubicBezTo>
                  <a:pt x="15304" y="2714"/>
                  <a:pt x="21600" y="11142"/>
                  <a:pt x="21600" y="20712"/>
                </a:cubicBezTo>
                <a:lnTo>
                  <a:pt x="0" y="20712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 rot="-5400000">
            <a:off x="-773906" y="3302794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/>
              <a:t>Concentración</a:t>
            </a:r>
            <a:endParaRPr lang="es-ES" sz="2000" b="1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148263" y="5300663"/>
            <a:ext cx="288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/>
              <a:t>Tiempo</a:t>
            </a:r>
            <a:endParaRPr lang="es-ES" sz="2000" b="1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419475" y="5805488"/>
            <a:ext cx="62642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/>
              <a:t>a = Umbral Terapéutico</a:t>
            </a:r>
          </a:p>
          <a:p>
            <a:pPr>
              <a:spcBef>
                <a:spcPct val="50000"/>
              </a:spcBef>
            </a:pPr>
            <a:r>
              <a:rPr lang="es-MX" sz="2000" b="1"/>
              <a:t>b = Concentración Terapéutica máxima</a:t>
            </a:r>
            <a:endParaRPr lang="es-ES" sz="2000" b="1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39750" y="58054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1800">
              <a:solidFill>
                <a:srgbClr val="FF9900"/>
              </a:solidFill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1258888" y="5805488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Leyenda</a:t>
            </a:r>
            <a:r>
              <a:rPr lang="es-MX" sz="2000" b="1"/>
              <a:t> :</a:t>
            </a:r>
            <a:endParaRPr lang="es-ES" sz="2000" b="1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859338" y="2852738"/>
            <a:ext cx="3960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/>
              <a:t>Ventana Terapéutica</a:t>
            </a:r>
            <a:endParaRPr lang="es-ES" sz="2800" b="1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so1328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786842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soA99B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786842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INTERACCIONES FARMACOLÓGICAS</a:t>
            </a:r>
            <a:endParaRPr lang="es-MX" dirty="0"/>
          </a:p>
        </p:txBody>
      </p:sp>
      <p:pic>
        <p:nvPicPr>
          <p:cNvPr id="4" name="Picture 4" descr="msoF8E8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675616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INTERACCIONES FARMACOLÓGICAS</a:t>
            </a:r>
            <a:endParaRPr lang="es-MX" dirty="0"/>
          </a:p>
        </p:txBody>
      </p:sp>
      <p:pic>
        <p:nvPicPr>
          <p:cNvPr id="4" name="Picture 4" descr="msoBB7C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840446" cy="49232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INTERACCIONES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u="sng" dirty="0" err="1" smtClean="0"/>
              <a:t>Farmacodinámicas</a:t>
            </a:r>
            <a:r>
              <a:rPr lang="es-MX" b="1" dirty="0" smtClean="0"/>
              <a:t>: Cuando los mecanismos de acción de un fármaco amplifican o disminuyen los efectos producidos por los mecanismos de acción de otro fármaco.</a:t>
            </a:r>
          </a:p>
          <a:p>
            <a:endParaRPr lang="es-MX" b="1" dirty="0" smtClean="0"/>
          </a:p>
          <a:p>
            <a:r>
              <a:rPr lang="es-MX" b="1" u="sng" dirty="0" smtClean="0"/>
              <a:t>Farmacocinéticas: </a:t>
            </a:r>
            <a:r>
              <a:rPr lang="es-MX" b="1" dirty="0" smtClean="0"/>
              <a:t>Cuando el efecto de un fármaco altera de la farmacocinética de otro, llevando a cambios en su concentración efectiva en su sitio de acción.</a:t>
            </a:r>
          </a:p>
          <a:p>
            <a:endParaRPr lang="es-MX" dirty="0"/>
          </a:p>
        </p:txBody>
      </p:sp>
    </p:spTree>
  </p:cSld>
  <p:clrMapOvr>
    <a:masterClrMapping/>
  </p:clrMapOvr>
  <p:transition spd="slow"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INTERACCIONES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s-MX" sz="3200" b="1" dirty="0" smtClean="0"/>
              <a:t>Combinaciones físico-químicas directas de los fármacos.</a:t>
            </a:r>
          </a:p>
          <a:p>
            <a:pPr>
              <a:lnSpc>
                <a:spcPct val="90000"/>
              </a:lnSpc>
            </a:pPr>
            <a:r>
              <a:rPr lang="es-MX" sz="3200" b="1" dirty="0" smtClean="0"/>
              <a:t>Alteraciones de la absorción GI.</a:t>
            </a:r>
          </a:p>
          <a:p>
            <a:pPr>
              <a:lnSpc>
                <a:spcPct val="90000"/>
              </a:lnSpc>
            </a:pPr>
            <a:r>
              <a:rPr lang="es-MX" sz="3200" b="1" dirty="0" smtClean="0"/>
              <a:t>Competencia por sitios de enlace proteico.</a:t>
            </a:r>
          </a:p>
          <a:p>
            <a:pPr>
              <a:lnSpc>
                <a:spcPct val="90000"/>
              </a:lnSpc>
            </a:pPr>
            <a:r>
              <a:rPr lang="es-MX" sz="3200" b="1" dirty="0" smtClean="0"/>
              <a:t>Competencia por sitios receptores.</a:t>
            </a:r>
          </a:p>
          <a:p>
            <a:pPr>
              <a:lnSpc>
                <a:spcPct val="90000"/>
              </a:lnSpc>
            </a:pPr>
            <a:r>
              <a:rPr lang="es-MX" sz="3200" b="1" dirty="0" smtClean="0"/>
              <a:t>Efectos </a:t>
            </a:r>
            <a:r>
              <a:rPr lang="es-MX" sz="3200" b="1" dirty="0" err="1" smtClean="0"/>
              <a:t>farmacodinámicos</a:t>
            </a:r>
            <a:r>
              <a:rPr lang="es-MX" sz="3200" b="1" dirty="0" smtClean="0"/>
              <a:t> antagónicos.</a:t>
            </a:r>
          </a:p>
          <a:p>
            <a:pPr>
              <a:lnSpc>
                <a:spcPct val="90000"/>
              </a:lnSpc>
            </a:pPr>
            <a:r>
              <a:rPr lang="es-MX" sz="3200" b="1" dirty="0" smtClean="0"/>
              <a:t>Modificación del metabolismo de los fármacos.</a:t>
            </a:r>
          </a:p>
          <a:p>
            <a:pPr>
              <a:lnSpc>
                <a:spcPct val="90000"/>
              </a:lnSpc>
            </a:pPr>
            <a:r>
              <a:rPr lang="es-MX" sz="3200" b="1" dirty="0" smtClean="0"/>
              <a:t>Cambios en el equilibrio ácido-base.</a:t>
            </a:r>
          </a:p>
          <a:p>
            <a:pPr>
              <a:lnSpc>
                <a:spcPct val="90000"/>
              </a:lnSpc>
            </a:pPr>
            <a:r>
              <a:rPr lang="es-MX" sz="3200" b="1" dirty="0" smtClean="0"/>
              <a:t>Alteraciones en la excreción renal.</a:t>
            </a:r>
          </a:p>
          <a:p>
            <a:pPr>
              <a:lnSpc>
                <a:spcPct val="90000"/>
              </a:lnSpc>
            </a:pPr>
            <a:r>
              <a:rPr lang="es-MX" sz="3200" b="1" dirty="0" smtClean="0"/>
              <a:t>Efectos de fármacos previamente administrados.</a:t>
            </a:r>
          </a:p>
          <a:p>
            <a:endParaRPr lang="es-MX" dirty="0"/>
          </a:p>
        </p:txBody>
      </p:sp>
    </p:spTree>
  </p:cSld>
  <p:clrMapOvr>
    <a:masterClrMapping/>
  </p:clrMapOvr>
  <p:transition spd="slow"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4" descr="msoB5EB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319" y="0"/>
            <a:ext cx="875368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4" descr="msoB229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2631" y="0"/>
            <a:ext cx="874136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so3995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786842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COADYUVANTES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069700"/>
          </a:xfrm>
        </p:spPr>
        <p:txBody>
          <a:bodyPr>
            <a:normAutofit fontScale="85000" lnSpcReduction="2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es-ES_tradnl" dirty="0" smtClean="0"/>
              <a:t>EXCIPIENTE</a:t>
            </a:r>
          </a:p>
          <a:p>
            <a:pPr marL="582930" indent="-514350">
              <a:buFont typeface="+mj-lt"/>
              <a:buAutoNum type="arabicPeriod"/>
            </a:pPr>
            <a:r>
              <a:rPr lang="es-ES_tradnl" dirty="0" smtClean="0"/>
              <a:t>VEHÍCULO</a:t>
            </a:r>
          </a:p>
          <a:p>
            <a:pPr marL="582930" indent="-514350">
              <a:buFont typeface="+mj-lt"/>
              <a:buAutoNum type="arabicPeriod"/>
            </a:pPr>
            <a:r>
              <a:rPr lang="es-ES_tradnl" dirty="0" smtClean="0"/>
              <a:t>AMORTIGUADOR</a:t>
            </a:r>
          </a:p>
          <a:p>
            <a:pPr marL="582930" indent="-514350">
              <a:buFont typeface="+mj-lt"/>
              <a:buAutoNum type="arabicPeriod"/>
            </a:pPr>
            <a:r>
              <a:rPr lang="es-ES_tradnl" dirty="0" smtClean="0"/>
              <a:t>CONSERVADOR</a:t>
            </a:r>
          </a:p>
          <a:p>
            <a:endParaRPr lang="es-ES_tradnl" dirty="0" smtClean="0"/>
          </a:p>
          <a:p>
            <a:pPr marL="448056" indent="-384048">
              <a:defRPr/>
            </a:pPr>
            <a:r>
              <a:rPr lang="es-MX" dirty="0" smtClean="0"/>
              <a:t>El  contenido  del vehículo e excipiente se expresa con las siglas: </a:t>
            </a:r>
            <a:r>
              <a:rPr lang="es-MX" b="1" dirty="0" err="1" smtClean="0"/>
              <a:t>cbp</a:t>
            </a:r>
            <a:r>
              <a:rPr lang="es-MX" b="1" dirty="0" smtClean="0"/>
              <a:t>  y </a:t>
            </a:r>
            <a:r>
              <a:rPr lang="es-MX" b="1" dirty="0" err="1" smtClean="0"/>
              <a:t>csp</a:t>
            </a:r>
            <a:r>
              <a:rPr lang="es-MX" dirty="0" smtClean="0"/>
              <a:t>.</a:t>
            </a:r>
          </a:p>
          <a:p>
            <a:pPr marL="777240" lvl="1" indent="-384048">
              <a:defRPr/>
            </a:pPr>
            <a:r>
              <a:rPr lang="es-MX" u="sng" dirty="0" err="1" smtClean="0"/>
              <a:t>Cbp</a:t>
            </a:r>
            <a:r>
              <a:rPr lang="es-MX" dirty="0" smtClean="0"/>
              <a:t>: cantidad o cuanto basta para.</a:t>
            </a:r>
          </a:p>
          <a:p>
            <a:pPr marL="777240" lvl="1" indent="-384048">
              <a:defRPr/>
            </a:pPr>
            <a:r>
              <a:rPr lang="es-MX" u="sng" dirty="0" err="1" smtClean="0"/>
              <a:t>Csp</a:t>
            </a:r>
            <a:r>
              <a:rPr lang="es-MX" dirty="0" smtClean="0"/>
              <a:t>: cantidad o cuanto sobre (sea suficiente) para.</a:t>
            </a:r>
          </a:p>
          <a:p>
            <a:pPr marL="777240" lvl="1" indent="-384048">
              <a:buNone/>
              <a:defRPr/>
            </a:pPr>
            <a:endParaRPr lang="es-MX" dirty="0" smtClean="0"/>
          </a:p>
          <a:p>
            <a:pPr marL="448056" indent="-384048">
              <a:defRPr/>
            </a:pPr>
            <a:r>
              <a:rPr lang="es-MX" dirty="0" smtClean="0"/>
              <a:t>El  estado físico de los componentes inertes, permite obtener presentaciones  farmacéuticas en diferentes formas  finales para su administración.</a:t>
            </a:r>
          </a:p>
          <a:p>
            <a:pPr marL="448056" indent="-384048">
              <a:defRPr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642918"/>
            <a:ext cx="305329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EXCIPIENTE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MX" sz="3200" dirty="0" smtClean="0"/>
              <a:t>Sustancia inerte que acompaña al principio activo para darle forma, cohesión y para conseguir una </a:t>
            </a:r>
            <a:r>
              <a:rPr lang="es-MX" sz="3200" dirty="0" err="1" smtClean="0"/>
              <a:t>biodisponibilidad</a:t>
            </a:r>
            <a:r>
              <a:rPr lang="es-MX" sz="3200" dirty="0" smtClean="0"/>
              <a:t> adecuada, en una preparación de consistencia sólida o semisólida.</a:t>
            </a:r>
          </a:p>
          <a:p>
            <a:pPr algn="just">
              <a:buFont typeface="Wingdings 2" pitchFamily="18" charset="2"/>
              <a:buNone/>
            </a:pPr>
            <a:endParaRPr lang="es-MX" sz="1000" dirty="0" smtClean="0"/>
          </a:p>
          <a:p>
            <a:pPr algn="just"/>
            <a:r>
              <a:rPr lang="es-MX" sz="3200" dirty="0" smtClean="0"/>
              <a:t>Sustancias auxiliares que ayudan a que el principio activo se formule de manera estable, eficaz y sobre todo, segura para el paciente.</a:t>
            </a:r>
            <a:endParaRPr lang="es-MX" sz="1000" dirty="0" smtClean="0"/>
          </a:p>
          <a:p>
            <a:pPr algn="just">
              <a:buFont typeface="Wingdings 2" pitchFamily="18" charset="2"/>
              <a:buNone/>
            </a:pPr>
            <a:r>
              <a:rPr lang="es-MX" sz="1000" dirty="0" smtClean="0"/>
              <a:t>	</a:t>
            </a:r>
          </a:p>
          <a:p>
            <a:pPr algn="just">
              <a:buFont typeface="Wingdings 2" pitchFamily="18" charset="2"/>
              <a:buNone/>
            </a:pPr>
            <a:r>
              <a:rPr lang="es-MX" sz="3200" dirty="0" smtClean="0"/>
              <a:t>Esto es, para servir de vehículo al fármaco, facilitar su absorción, su sabor, su aspecto, su conservación, etc.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Personalizado 7">
      <a:dk1>
        <a:sysClr val="windowText" lastClr="000000"/>
      </a:dk1>
      <a:lt1>
        <a:srgbClr val="9DBDD2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072119">
  <a:themeElements>
    <a:clrScheme name="01072119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01072119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072119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9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9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9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9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9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9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9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9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9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9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9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9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9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331</TotalTime>
  <Words>5305</Words>
  <Application>Microsoft Office PowerPoint</Application>
  <PresentationFormat>Presentación en pantalla (4:3)</PresentationFormat>
  <Paragraphs>653</Paragraphs>
  <Slides>79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79</vt:i4>
      </vt:variant>
    </vt:vector>
  </HeadingPairs>
  <TitlesOfParts>
    <vt:vector size="81" baseType="lpstr">
      <vt:lpstr>Metro</vt:lpstr>
      <vt:lpstr>01072119</vt:lpstr>
      <vt:lpstr>FORMAS FARMACÉUTICAS Y VÍAS DE ADMINISTRACIÓN</vt:lpstr>
      <vt:lpstr>FORMAS FARMACÉUTICAS</vt:lpstr>
      <vt:lpstr>FORMAS FARMACÉUTICAS</vt:lpstr>
      <vt:lpstr>FORMAS FARMACÉUTICAS</vt:lpstr>
      <vt:lpstr>FORMAS FARMACÉUTICAS</vt:lpstr>
      <vt:lpstr>FORMAS FARMACÉUTICAS</vt:lpstr>
      <vt:lpstr>PRINCIPIO ACTIVO</vt:lpstr>
      <vt:lpstr>COADYUVANTES</vt:lpstr>
      <vt:lpstr>EXCIPIENTE</vt:lpstr>
      <vt:lpstr>TIPOS DE EXCIPIENTES</vt:lpstr>
      <vt:lpstr>EXCIPIENTES</vt:lpstr>
      <vt:lpstr>EXCIPIENTES</vt:lpstr>
      <vt:lpstr>VEHÍCULO</vt:lpstr>
      <vt:lpstr>EXCIPIENTES Y VEHÍCULOS</vt:lpstr>
      <vt:lpstr>EXCIPIENTES Y VEHÍCULOS</vt:lpstr>
      <vt:lpstr>FORMAS FARMACÉUTICAS Clasificación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FORMAS FARMACÉUTICAS</vt:lpstr>
      <vt:lpstr>VÍAS DE ADMINISTRACIÓN</vt:lpstr>
      <vt:lpstr>VÍAS DE ADMINISTRACIÓN</vt:lpstr>
      <vt:lpstr>VÍAS DE ADMINISTRACIÓN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VÍA INTERNA </vt:lpstr>
      <vt:lpstr>VÍA PERCUTÁNEA</vt:lpstr>
      <vt:lpstr>VÍA INTERNA PARENTERAL</vt:lpstr>
      <vt:lpstr>Diapositiva 56</vt:lpstr>
      <vt:lpstr>ALGUNOS ASPECTOS A TOMAR EN CUENTA…</vt:lpstr>
      <vt:lpstr>NOMENCLATURA DE LOS FÁRMACOS</vt:lpstr>
      <vt:lpstr>BIOEQUIVALENCIA</vt:lpstr>
      <vt:lpstr>Diapositiva 60</vt:lpstr>
      <vt:lpstr>PROCESOS A LOS QUE ESTÁN SOMETIDOS LOS FÁRMACOS EN EL ORGANISMO</vt:lpstr>
      <vt:lpstr>ABSORCIÓN</vt:lpstr>
      <vt:lpstr>Diapositiva 63</vt:lpstr>
      <vt:lpstr>Diapositiva 64</vt:lpstr>
      <vt:lpstr>DISTRIBUCIÓN</vt:lpstr>
      <vt:lpstr>Diapositiva 66</vt:lpstr>
      <vt:lpstr>Diapositiva 67</vt:lpstr>
      <vt:lpstr>EXCRECIÓN</vt:lpstr>
      <vt:lpstr>Parámetros Farmacocinéticos  </vt:lpstr>
      <vt:lpstr>Aplicación de los parámetros farmacocinéticos a la práctica médica</vt:lpstr>
      <vt:lpstr>Diapositiva 71</vt:lpstr>
      <vt:lpstr>Diapositiva 72</vt:lpstr>
      <vt:lpstr>INTERACCIONES FARMACOLÓGICAS</vt:lpstr>
      <vt:lpstr>INTERACCIONES FARMACOLÓGICAS</vt:lpstr>
      <vt:lpstr>INTERACCIONES</vt:lpstr>
      <vt:lpstr>INTERACCIONES</vt:lpstr>
      <vt:lpstr>Diapositiva 77</vt:lpstr>
      <vt:lpstr>Diapositiva 78</vt:lpstr>
      <vt:lpstr>Diapositiva 79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FORMAS FARMACÉUTICAS Y VÍAS DE ADMINISTRACIÓN</dc:title>
  <dc:creator>end user</dc:creator>
  <cp:lastModifiedBy>end user</cp:lastModifiedBy>
  <cp:revision>21</cp:revision>
  <dcterms:created xsi:type="dcterms:W3CDTF">2009-01-12T17:27:27Z</dcterms:created>
  <dcterms:modified xsi:type="dcterms:W3CDTF">2009-04-01T23:29:49Z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1547720</vt:lpwstr>
  </property>
  <property fmtid="{D5CDD505-2E9C-101B-9397-08002B2CF9AE}" name="NXPowerLiteVersion" pid="3">
    <vt:lpwstr>D4.1.1</vt:lpwstr>
  </property>
</Properties>
</file>