
<file path=[Content_Types].xml><?xml version="1.0" encoding="utf-8"?>
<Types xmlns="http://schemas.openxmlformats.org/package/2006/content-types">
  <Override ContentType="application/vnd.openxmlformats-officedocument.presentationml.slide+xml" PartName="/ppt/slides/slide6.xml"/>
  <Override ContentType="application/vnd.openxmlformats-officedocument.presentationml.slide+xml" PartName="/ppt/slides/slide29.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presProps+xml" PartName="/ppt/presProps.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theme+xml" PartName="/ppt/theme/theme1.xml"/>
  <Default ContentType="image/jpeg" Extension="jpeg"/>
  <Override ContentType="application/vnd.openxmlformats-officedocument.presentationml.slideLayout+xml" PartName="/ppt/slideLayouts/slideLayout2.xml"/>
  <Override ContentType="application/vnd.openxmlformats-officedocument.presentationml.slideLayout+xml" PartName="/ppt/slideLayouts/slideLayout3.xml"/>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Layout+xml" PartName="/ppt/slideLayouts/slideLayout1.xml"/>
  <Override ContentType="application/vnd.openxmlformats-officedocument.extended-properties+xml" PartName="/docProps/app.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0.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package.core-properties+xml" PartName="/docProps/core.xml"/>
  <Override ContentType="application/vnd.openxmlformats-officedocument.presentationml.slide+xml" PartName="/ppt/slides/slide5.xml"/>
  <Override ContentType="application/vnd.openxmlformats-officedocument.presentationml.slide+xml" PartName="/ppt/slides/slide19.xml"/>
  <Override ContentType="application/vnd.openxmlformats-officedocument.presentationml.slide+xml" PartName="/ppt/slides/slide28.xml"/>
  <Override ContentType="application/vnd.openxmlformats-officedocument.presentationml.slideLayout+xml" PartName="/ppt/slideLayouts/slideLayout7.xml"/>
  <Default ContentType="image/png" Extension="png"/>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9" r:id="rId4"/>
    <p:sldId id="260" r:id="rId5"/>
    <p:sldId id="261" r:id="rId6"/>
    <p:sldId id="262" r:id="rId7"/>
    <p:sldId id="264" r:id="rId8"/>
    <p:sldId id="265" r:id="rId9"/>
    <p:sldId id="258" r:id="rId10"/>
    <p:sldId id="263"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78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s-ES" smtClean="0"/>
              <a:t>Haga clic para modificar el estilo de título del patrón</a:t>
            </a:r>
            <a:endParaRPr kumimoji="0"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s-ES" smtClean="0"/>
              <a:t>Haga clic para modificar el estilo de subtítulo del patrón</a:t>
            </a:r>
            <a:endParaRPr kumimoji="0" lang="en-US"/>
          </a:p>
        </p:txBody>
      </p:sp>
      <p:sp>
        <p:nvSpPr>
          <p:cNvPr id="4" name="3 Marcador de fecha"/>
          <p:cNvSpPr>
            <a:spLocks noGrp="1"/>
          </p:cNvSpPr>
          <p:nvPr>
            <p:ph type="dt" sz="half" idx="10"/>
          </p:nvPr>
        </p:nvSpPr>
        <p:spPr/>
        <p:txBody>
          <a:bodyPr/>
          <a:lstStyle/>
          <a:p>
            <a:fld id="{7C107D6A-74E3-4DD6-A31B-F6E32B06DA57}" type="datetimeFigureOut">
              <a:rPr lang="es-ES_tradnl" smtClean="0"/>
              <a:pPr/>
              <a:t>20/05/2009</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73E00437-9B1B-4F9C-81E5-5AD2DBDD7116}" type="slidenum">
              <a:rPr lang="es-ES_tradnl" smtClean="0"/>
              <a:pPr/>
              <a:t>‹Nº›</a:t>
            </a:fld>
            <a:endParaRPr lang="es-ES_tradnl"/>
          </a:p>
        </p:txBody>
      </p:sp>
      <p:sp>
        <p:nvSpPr>
          <p:cNvPr id="10" name="9 Rectángulo"/>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C107D6A-74E3-4DD6-A31B-F6E32B06DA57}" type="datetimeFigureOut">
              <a:rPr lang="es-ES_tradnl" smtClean="0"/>
              <a:pPr/>
              <a:t>20/05/2009</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73E00437-9B1B-4F9C-81E5-5AD2DBDD7116}" type="slidenum">
              <a:rPr lang="es-ES_tradnl" smtClean="0"/>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9" name="8 Rectángulo"/>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Rectángulo"/>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vertical"/>
          <p:cNvSpPr>
            <a:spLocks noGrp="1"/>
          </p:cNvSpPr>
          <p:nvPr>
            <p:ph type="title" orient="vert"/>
          </p:nvPr>
        </p:nvSpPr>
        <p:spPr>
          <a:xfrm>
            <a:off x="6781800" y="274640"/>
            <a:ext cx="19050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C107D6A-74E3-4DD6-A31B-F6E32B06DA57}" type="datetimeFigureOut">
              <a:rPr lang="es-ES_tradnl" smtClean="0"/>
              <a:pPr/>
              <a:t>20/05/2009</a:t>
            </a:fld>
            <a:endParaRPr lang="es-ES_tradnl"/>
          </a:p>
        </p:txBody>
      </p:sp>
      <p:sp>
        <p:nvSpPr>
          <p:cNvPr id="5" name="4 Marcador de pie de página"/>
          <p:cNvSpPr>
            <a:spLocks noGrp="1"/>
          </p:cNvSpPr>
          <p:nvPr>
            <p:ph type="ftr" sz="quarter" idx="11"/>
          </p:nvPr>
        </p:nvSpPr>
        <p:spPr>
          <a:xfrm>
            <a:off x="2640597" y="6377459"/>
            <a:ext cx="3836404" cy="365125"/>
          </a:xfrm>
        </p:spPr>
        <p:txBody>
          <a:bodyPr/>
          <a:lstStyle/>
          <a:p>
            <a:endParaRPr lang="es-ES_tradnl"/>
          </a:p>
        </p:txBody>
      </p:sp>
      <p:sp>
        <p:nvSpPr>
          <p:cNvPr id="6" name="5 Marcador de número de diapositiva"/>
          <p:cNvSpPr>
            <a:spLocks noGrp="1"/>
          </p:cNvSpPr>
          <p:nvPr>
            <p:ph type="sldNum" sz="quarter" idx="12"/>
          </p:nvPr>
        </p:nvSpPr>
        <p:spPr/>
        <p:txBody>
          <a:bodyPr/>
          <a:lstStyle/>
          <a:p>
            <a:fld id="{73E00437-9B1B-4F9C-81E5-5AD2DBDD7116}" type="slidenum">
              <a:rPr lang="es-ES_tradnl" smtClean="0"/>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C107D6A-74E3-4DD6-A31B-F6E32B06DA57}" type="datetimeFigureOut">
              <a:rPr lang="es-ES_tradnl" smtClean="0"/>
              <a:pPr/>
              <a:t>20/05/2009</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73E00437-9B1B-4F9C-81E5-5AD2DBDD7116}" type="slidenum">
              <a:rPr lang="es-ES_tradnl" smtClean="0"/>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Rectángulo"/>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7C107D6A-74E3-4DD6-A31B-F6E32B06DA57}" type="datetimeFigureOut">
              <a:rPr lang="es-ES_tradnl" smtClean="0"/>
              <a:pPr/>
              <a:t>20/05/2009</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73E00437-9B1B-4F9C-81E5-5AD2DBDD7116}" type="slidenum">
              <a:rPr lang="es-ES_tradnl" smtClean="0"/>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C107D6A-74E3-4DD6-A31B-F6E32B06DA57}" type="datetimeFigureOut">
              <a:rPr lang="es-ES_tradnl" smtClean="0"/>
              <a:pPr/>
              <a:t>20/05/2009</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73E00437-9B1B-4F9C-81E5-5AD2DBDD7116}" type="slidenum">
              <a:rPr lang="es-ES_tradnl" smtClean="0"/>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texto"/>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6" name="5 Marcador de contenido"/>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7C107D6A-74E3-4DD6-A31B-F6E32B06DA57}" type="datetimeFigureOut">
              <a:rPr lang="es-ES_tradnl" smtClean="0"/>
              <a:pPr/>
              <a:t>20/05/2009</a:t>
            </a:fld>
            <a:endParaRPr lang="es-ES_tradnl"/>
          </a:p>
        </p:txBody>
      </p:sp>
      <p:sp>
        <p:nvSpPr>
          <p:cNvPr id="8" name="7 Marcador de pie de página"/>
          <p:cNvSpPr>
            <a:spLocks noGrp="1"/>
          </p:cNvSpPr>
          <p:nvPr>
            <p:ph type="ftr" sz="quarter" idx="11"/>
          </p:nvPr>
        </p:nvSpPr>
        <p:spPr/>
        <p:txBody>
          <a:bodyPr/>
          <a:lstStyle/>
          <a:p>
            <a:endParaRPr lang="es-ES_tradnl"/>
          </a:p>
        </p:txBody>
      </p:sp>
      <p:sp>
        <p:nvSpPr>
          <p:cNvPr id="9" name="8 Marcador de número de diapositiva"/>
          <p:cNvSpPr>
            <a:spLocks noGrp="1"/>
          </p:cNvSpPr>
          <p:nvPr>
            <p:ph type="sldNum" sz="quarter" idx="12"/>
          </p:nvPr>
        </p:nvSpPr>
        <p:spPr/>
        <p:txBody>
          <a:bodyPr/>
          <a:lstStyle/>
          <a:p>
            <a:fld id="{73E00437-9B1B-4F9C-81E5-5AD2DBDD7116}" type="slidenum">
              <a:rPr lang="es-ES_tradnl" smtClean="0"/>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C107D6A-74E3-4DD6-A31B-F6E32B06DA57}" type="datetimeFigureOut">
              <a:rPr lang="es-ES_tradnl" smtClean="0"/>
              <a:pPr/>
              <a:t>20/05/2009</a:t>
            </a:fld>
            <a:endParaRPr lang="es-ES_tradnl"/>
          </a:p>
        </p:txBody>
      </p:sp>
      <p:sp>
        <p:nvSpPr>
          <p:cNvPr id="4" name="3 Marcador de pie de página"/>
          <p:cNvSpPr>
            <a:spLocks noGrp="1"/>
          </p:cNvSpPr>
          <p:nvPr>
            <p:ph type="ftr" sz="quarter" idx="11"/>
          </p:nvPr>
        </p:nvSpPr>
        <p:spPr/>
        <p:txBody>
          <a:bodyPr/>
          <a:lstStyle/>
          <a:p>
            <a:endParaRPr lang="es-ES_tradnl"/>
          </a:p>
        </p:txBody>
      </p:sp>
      <p:sp>
        <p:nvSpPr>
          <p:cNvPr id="5" name="4 Marcador de número de diapositiva"/>
          <p:cNvSpPr>
            <a:spLocks noGrp="1"/>
          </p:cNvSpPr>
          <p:nvPr>
            <p:ph type="sldNum" sz="quarter" idx="12"/>
          </p:nvPr>
        </p:nvSpPr>
        <p:spPr/>
        <p:txBody>
          <a:bodyPr/>
          <a:lstStyle/>
          <a:p>
            <a:fld id="{73E00437-9B1B-4F9C-81E5-5AD2DBDD7116}" type="slidenum">
              <a:rPr lang="es-ES_tradnl" smtClean="0"/>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C107D6A-74E3-4DD6-A31B-F6E32B06DA57}" type="datetimeFigureOut">
              <a:rPr lang="es-ES_tradnl" smtClean="0"/>
              <a:pPr/>
              <a:t>20/05/2009</a:t>
            </a:fld>
            <a:endParaRPr lang="es-ES_tradnl"/>
          </a:p>
        </p:txBody>
      </p:sp>
      <p:sp>
        <p:nvSpPr>
          <p:cNvPr id="3" name="2 Marcador de pie de página"/>
          <p:cNvSpPr>
            <a:spLocks noGrp="1"/>
          </p:cNvSpPr>
          <p:nvPr>
            <p:ph type="ftr" sz="quarter" idx="11"/>
          </p:nvPr>
        </p:nvSpPr>
        <p:spPr/>
        <p:txBody>
          <a:bodyPr/>
          <a:lstStyle/>
          <a:p>
            <a:endParaRPr lang="es-ES_tradnl"/>
          </a:p>
        </p:txBody>
      </p:sp>
      <p:sp>
        <p:nvSpPr>
          <p:cNvPr id="4" name="3 Marcador de número de diapositiva"/>
          <p:cNvSpPr>
            <a:spLocks noGrp="1"/>
          </p:cNvSpPr>
          <p:nvPr>
            <p:ph type="sldNum" sz="quarter" idx="12"/>
          </p:nvPr>
        </p:nvSpPr>
        <p:spPr/>
        <p:txBody>
          <a:bodyPr/>
          <a:lstStyle/>
          <a:p>
            <a:fld id="{73E00437-9B1B-4F9C-81E5-5AD2DBDD7116}" type="slidenum">
              <a:rPr lang="es-ES_tradnl" smtClean="0"/>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7C107D6A-74E3-4DD6-A31B-F6E32B06DA57}" type="datetimeFigureOut">
              <a:rPr lang="es-ES_tradnl" smtClean="0"/>
              <a:pPr/>
              <a:t>20/05/2009</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73E00437-9B1B-4F9C-81E5-5AD2DBDD7116}" type="slidenum">
              <a:rPr lang="es-ES_tradnl" smtClean="0"/>
              <a:pPr/>
              <a:t>‹Nº›</a:t>
            </a:fld>
            <a:endParaRPr lang="es-ES_tradnl"/>
          </a:p>
        </p:txBody>
      </p:sp>
      <p:sp>
        <p:nvSpPr>
          <p:cNvPr id="12" name="11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164592" y="1170432"/>
            <a:ext cx="2523744" cy="201168"/>
          </a:xfrm>
        </p:spPr>
        <p:txBody>
          <a:bodyPr/>
          <a:lstStyle/>
          <a:p>
            <a:fld id="{7C107D6A-74E3-4DD6-A31B-F6E32B06DA57}" type="datetimeFigureOut">
              <a:rPr lang="es-ES_tradnl" smtClean="0"/>
              <a:pPr/>
              <a:t>20/05/2009</a:t>
            </a:fld>
            <a:endParaRPr lang="es-ES_tradnl"/>
          </a:p>
        </p:txBody>
      </p:sp>
      <p:sp>
        <p:nvSpPr>
          <p:cNvPr id="11" name="10 Rectángulo"/>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Marcador de pie de página"/>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ES_tradnl"/>
          </a:p>
        </p:txBody>
      </p:sp>
      <p:sp>
        <p:nvSpPr>
          <p:cNvPr id="7" name="6 Marcador de número de diapositiva"/>
          <p:cNvSpPr>
            <a:spLocks noGrp="1"/>
          </p:cNvSpPr>
          <p:nvPr>
            <p:ph type="sldNum" sz="quarter" idx="12"/>
          </p:nvPr>
        </p:nvSpPr>
        <p:spPr>
          <a:xfrm>
            <a:off x="8339328" y="1170432"/>
            <a:ext cx="733864" cy="201168"/>
          </a:xfrm>
        </p:spPr>
        <p:txBody>
          <a:bodyPr/>
          <a:lstStyle/>
          <a:p>
            <a:fld id="{73E00437-9B1B-4F9C-81E5-5AD2DBDD7116}" type="slidenum">
              <a:rPr lang="es-ES_tradnl" smtClean="0"/>
              <a:pPr/>
              <a:t>‹Nº›</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Rectángulo"/>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Rectángulo"/>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Marcador de título"/>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3 Marcador de fecha"/>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C107D6A-74E3-4DD6-A31B-F6E32B06DA57}" type="datetimeFigureOut">
              <a:rPr lang="es-ES_tradnl" smtClean="0"/>
              <a:pPr/>
              <a:t>20/05/2009</a:t>
            </a:fld>
            <a:endParaRPr lang="es-ES_tradnl"/>
          </a:p>
        </p:txBody>
      </p:sp>
      <p:sp>
        <p:nvSpPr>
          <p:cNvPr id="5" name="4 Marcador de pie de página"/>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ES_tradnl"/>
          </a:p>
        </p:txBody>
      </p:sp>
      <p:sp>
        <p:nvSpPr>
          <p:cNvPr id="6" name="5 Marcador de número de diapositiva"/>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3E00437-9B1B-4F9C-81E5-5AD2DBDD7116}" type="slidenum">
              <a:rPr lang="es-ES_tradnl" smtClean="0"/>
              <a:pPr/>
              <a:t>‹Nº›</a:t>
            </a:fld>
            <a:endParaRPr lang="es-ES_tradnl"/>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arget="../media/image3.jpeg" Type="http://schemas.openxmlformats.org/officeDocument/2006/relationships/image"/><Relationship Id="rId2" Target="../media/image2.jpeg" Type="http://schemas.openxmlformats.org/officeDocument/2006/relationships/image"/><Relationship Id="rId1" Target="../slideLayouts/slideLayout7.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642918"/>
            <a:ext cx="7772400" cy="1470025"/>
          </a:xfrm>
        </p:spPr>
        <p:txBody>
          <a:bodyPr/>
          <a:lstStyle/>
          <a:p>
            <a:r>
              <a:rPr lang="es-ES_tradnl" dirty="0" err="1" smtClean="0"/>
              <a:t>Prescripsiòn</a:t>
            </a:r>
            <a:r>
              <a:rPr lang="es-ES_tradnl" dirty="0" smtClean="0"/>
              <a:t> </a:t>
            </a:r>
            <a:r>
              <a:rPr lang="es-ES_tradnl" dirty="0" err="1" smtClean="0"/>
              <a:t>Mèdica</a:t>
            </a:r>
            <a:endParaRPr lang="es-ES_tradnl" dirty="0"/>
          </a:p>
        </p:txBody>
      </p:sp>
      <p:sp>
        <p:nvSpPr>
          <p:cNvPr id="3" name="2 Subtítulo"/>
          <p:cNvSpPr>
            <a:spLocks noGrp="1"/>
          </p:cNvSpPr>
          <p:nvPr>
            <p:ph type="subTitle" idx="1"/>
          </p:nvPr>
        </p:nvSpPr>
        <p:spPr>
          <a:xfrm>
            <a:off x="2743200" y="3286124"/>
            <a:ext cx="6400800" cy="1752600"/>
          </a:xfrm>
        </p:spPr>
        <p:txBody>
          <a:bodyPr>
            <a:normAutofit/>
          </a:bodyPr>
          <a:lstStyle/>
          <a:p>
            <a:r>
              <a:rPr lang="es-ES_tradnl" sz="3200" dirty="0" smtClean="0">
                <a:latin typeface="Arial Narrow" pitchFamily="34" charset="0"/>
              </a:rPr>
              <a:t>Urbina Guadarrama Gilberto</a:t>
            </a:r>
          </a:p>
          <a:p>
            <a:r>
              <a:rPr lang="es-ES_tradnl" sz="3200" dirty="0" smtClean="0">
                <a:latin typeface="Arial Narrow" pitchFamily="34" charset="0"/>
              </a:rPr>
              <a:t>Moreno contreras </a:t>
            </a:r>
            <a:r>
              <a:rPr lang="es-ES_tradnl" sz="3200" dirty="0" err="1" smtClean="0">
                <a:latin typeface="Arial Narrow" pitchFamily="34" charset="0"/>
              </a:rPr>
              <a:t>Tanganxoan</a:t>
            </a:r>
            <a:endParaRPr lang="es-ES_tradnl" sz="3200" dirty="0">
              <a:latin typeface="Arial Narrow"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r>
              <a:rPr lang="en-US" sz="3600" dirty="0">
                <a:solidFill>
                  <a:schemeClr val="accent2">
                    <a:lumMod val="75000"/>
                  </a:schemeClr>
                </a:solidFill>
              </a:rPr>
              <a:t>Circular de la Junta de </a:t>
            </a:r>
            <a:r>
              <a:rPr lang="en-US" sz="3600" dirty="0" err="1">
                <a:solidFill>
                  <a:schemeClr val="accent2">
                    <a:lumMod val="75000"/>
                  </a:schemeClr>
                </a:solidFill>
              </a:rPr>
              <a:t>Suprema</a:t>
            </a:r>
            <a:r>
              <a:rPr lang="en-US" sz="3600" dirty="0">
                <a:solidFill>
                  <a:schemeClr val="accent2">
                    <a:lumMod val="75000"/>
                  </a:schemeClr>
                </a:solidFill>
              </a:rPr>
              <a:t> de </a:t>
            </a:r>
            <a:r>
              <a:rPr lang="en-US" sz="3600" dirty="0" err="1">
                <a:solidFill>
                  <a:schemeClr val="accent2">
                    <a:lumMod val="75000"/>
                  </a:schemeClr>
                </a:solidFill>
              </a:rPr>
              <a:t>Sanidad</a:t>
            </a:r>
            <a:r>
              <a:rPr lang="en-US" sz="3600" dirty="0">
                <a:solidFill>
                  <a:schemeClr val="accent2">
                    <a:lumMod val="75000"/>
                  </a:schemeClr>
                </a:solidFill>
              </a:rPr>
              <a:t> </a:t>
            </a:r>
            <a:r>
              <a:rPr lang="en-US" sz="3600" dirty="0" err="1">
                <a:solidFill>
                  <a:schemeClr val="accent2">
                    <a:lumMod val="75000"/>
                  </a:schemeClr>
                </a:solidFill>
              </a:rPr>
              <a:t>Médica</a:t>
            </a:r>
            <a:r>
              <a:rPr lang="en-US" sz="3600" dirty="0">
                <a:solidFill>
                  <a:schemeClr val="accent2">
                    <a:lumMod val="75000"/>
                  </a:schemeClr>
                </a:solidFill>
              </a:rPr>
              <a:t> de </a:t>
            </a:r>
            <a:r>
              <a:rPr lang="en-US" sz="3600" dirty="0" err="1">
                <a:solidFill>
                  <a:schemeClr val="accent2">
                    <a:lumMod val="75000"/>
                  </a:schemeClr>
                </a:solidFill>
              </a:rPr>
              <a:t>España</a:t>
            </a:r>
            <a:r>
              <a:rPr lang="en-US" sz="3600" dirty="0">
                <a:solidFill>
                  <a:schemeClr val="accent2">
                    <a:lumMod val="75000"/>
                  </a:schemeClr>
                </a:solidFill>
              </a:rPr>
              <a:t> en 1846</a:t>
            </a:r>
            <a:endParaRPr lang="es-ES" sz="3600" dirty="0">
              <a:solidFill>
                <a:schemeClr val="accent2">
                  <a:lumMod val="75000"/>
                </a:schemeClr>
              </a:solidFill>
            </a:endParaRPr>
          </a:p>
        </p:txBody>
      </p:sp>
      <p:sp>
        <p:nvSpPr>
          <p:cNvPr id="27651" name="Rectangle 3"/>
          <p:cNvSpPr>
            <a:spLocks noGrp="1" noChangeArrowheads="1"/>
          </p:cNvSpPr>
          <p:nvPr>
            <p:ph idx="1"/>
          </p:nvPr>
        </p:nvSpPr>
        <p:spPr/>
        <p:txBody>
          <a:bodyPr>
            <a:normAutofit lnSpcReduction="10000"/>
          </a:bodyPr>
          <a:lstStyle/>
          <a:p>
            <a:pPr>
              <a:buFontTx/>
              <a:buNone/>
            </a:pPr>
            <a:endParaRPr lang="en-US" sz="2400" dirty="0">
              <a:solidFill>
                <a:schemeClr val="bg1"/>
              </a:solidFill>
            </a:endParaRPr>
          </a:p>
          <a:p>
            <a:pPr>
              <a:buFontTx/>
              <a:buNone/>
            </a:pPr>
            <a:endParaRPr lang="en-US" sz="2400" dirty="0">
              <a:solidFill>
                <a:schemeClr val="bg1"/>
              </a:solidFill>
            </a:endParaRPr>
          </a:p>
          <a:p>
            <a:pPr>
              <a:buFontTx/>
              <a:buNone/>
            </a:pPr>
            <a:r>
              <a:rPr lang="en-US" sz="2400" dirty="0"/>
              <a:t>	</a:t>
            </a:r>
            <a:r>
              <a:rPr lang="en-US" dirty="0"/>
              <a:t>“</a:t>
            </a:r>
            <a:r>
              <a:rPr lang="en-US" dirty="0" err="1"/>
              <a:t>Profesor</a:t>
            </a:r>
            <a:r>
              <a:rPr lang="en-US" dirty="0"/>
              <a:t> </a:t>
            </a:r>
            <a:r>
              <a:rPr lang="en-US" dirty="0" err="1"/>
              <a:t>alguno</a:t>
            </a:r>
            <a:r>
              <a:rPr lang="en-US" dirty="0"/>
              <a:t> de </a:t>
            </a:r>
            <a:r>
              <a:rPr lang="en-US" dirty="0" err="1"/>
              <a:t>Medicina</a:t>
            </a:r>
            <a:r>
              <a:rPr lang="en-US" dirty="0"/>
              <a:t> </a:t>
            </a:r>
            <a:r>
              <a:rPr lang="en-US" dirty="0" err="1"/>
              <a:t>ni</a:t>
            </a:r>
            <a:r>
              <a:rPr lang="en-US" dirty="0"/>
              <a:t> de </a:t>
            </a:r>
            <a:r>
              <a:rPr lang="en-US" dirty="0" err="1"/>
              <a:t>Cirugía</a:t>
            </a:r>
            <a:r>
              <a:rPr lang="en-US" dirty="0"/>
              <a:t> </a:t>
            </a:r>
            <a:r>
              <a:rPr lang="en-US" dirty="0" err="1"/>
              <a:t>puede</a:t>
            </a:r>
            <a:r>
              <a:rPr lang="en-US" dirty="0"/>
              <a:t> </a:t>
            </a:r>
            <a:r>
              <a:rPr lang="en-US" dirty="0" err="1"/>
              <a:t>administrar</a:t>
            </a:r>
            <a:r>
              <a:rPr lang="en-US" dirty="0"/>
              <a:t> </a:t>
            </a:r>
            <a:r>
              <a:rPr lang="en-US" dirty="0" err="1"/>
              <a:t>por</a:t>
            </a:r>
            <a:r>
              <a:rPr lang="en-US" dirty="0"/>
              <a:t> </a:t>
            </a:r>
            <a:r>
              <a:rPr lang="en-US" dirty="0" err="1"/>
              <a:t>si</a:t>
            </a:r>
            <a:r>
              <a:rPr lang="en-US" dirty="0"/>
              <a:t> </a:t>
            </a:r>
            <a:r>
              <a:rPr lang="en-US" dirty="0" err="1"/>
              <a:t>medicamentos</a:t>
            </a:r>
            <a:r>
              <a:rPr lang="en-US" dirty="0"/>
              <a:t>, </a:t>
            </a:r>
            <a:r>
              <a:rPr lang="en-US" dirty="0" err="1"/>
              <a:t>sino</a:t>
            </a:r>
            <a:r>
              <a:rPr lang="en-US" dirty="0"/>
              <a:t> </a:t>
            </a:r>
            <a:r>
              <a:rPr lang="en-US" dirty="0" err="1"/>
              <a:t>prescribirlos</a:t>
            </a:r>
            <a:r>
              <a:rPr lang="en-US" dirty="0"/>
              <a:t> </a:t>
            </a:r>
            <a:r>
              <a:rPr lang="en-US" dirty="0" err="1"/>
              <a:t>por</a:t>
            </a:r>
            <a:r>
              <a:rPr lang="en-US" dirty="0"/>
              <a:t> </a:t>
            </a:r>
            <a:r>
              <a:rPr lang="en-US" dirty="0" err="1"/>
              <a:t>receta</a:t>
            </a:r>
            <a:r>
              <a:rPr lang="en-US" dirty="0"/>
              <a:t> </a:t>
            </a:r>
            <a:r>
              <a:rPr lang="en-US" dirty="0" err="1"/>
              <a:t>escrita</a:t>
            </a:r>
            <a:r>
              <a:rPr lang="en-US" dirty="0"/>
              <a:t> en </a:t>
            </a:r>
            <a:r>
              <a:rPr lang="en-US" dirty="0" err="1"/>
              <a:t>términos</a:t>
            </a:r>
            <a:r>
              <a:rPr lang="en-US" dirty="0"/>
              <a:t> </a:t>
            </a:r>
            <a:r>
              <a:rPr lang="en-US" dirty="0" err="1"/>
              <a:t>claros</a:t>
            </a:r>
            <a:r>
              <a:rPr lang="en-US" dirty="0"/>
              <a:t> y </a:t>
            </a:r>
            <a:r>
              <a:rPr lang="en-US" dirty="0" err="1"/>
              <a:t>precisos</a:t>
            </a:r>
            <a:r>
              <a:rPr lang="en-US" dirty="0"/>
              <a:t>, en </a:t>
            </a:r>
            <a:r>
              <a:rPr lang="en-US" dirty="0" err="1"/>
              <a:t>latín</a:t>
            </a:r>
            <a:r>
              <a:rPr lang="en-US" dirty="0"/>
              <a:t> o </a:t>
            </a:r>
            <a:r>
              <a:rPr lang="en-US" dirty="0" err="1"/>
              <a:t>castellano</a:t>
            </a:r>
            <a:r>
              <a:rPr lang="en-US" dirty="0"/>
              <a:t>, de </a:t>
            </a:r>
            <a:r>
              <a:rPr lang="en-US" dirty="0" err="1"/>
              <a:t>modo</a:t>
            </a:r>
            <a:r>
              <a:rPr lang="en-US" dirty="0"/>
              <a:t> </a:t>
            </a:r>
            <a:r>
              <a:rPr lang="en-US" dirty="0" err="1"/>
              <a:t>que</a:t>
            </a:r>
            <a:r>
              <a:rPr lang="en-US" dirty="0"/>
              <a:t> </a:t>
            </a:r>
            <a:r>
              <a:rPr lang="en-US" dirty="0" err="1"/>
              <a:t>pueda</a:t>
            </a:r>
            <a:r>
              <a:rPr lang="en-US" dirty="0"/>
              <a:t> ser </a:t>
            </a:r>
            <a:r>
              <a:rPr lang="en-US" dirty="0" err="1"/>
              <a:t>despachada</a:t>
            </a:r>
            <a:r>
              <a:rPr lang="en-US" dirty="0"/>
              <a:t> </a:t>
            </a:r>
            <a:r>
              <a:rPr lang="en-US" dirty="0" err="1"/>
              <a:t>por</a:t>
            </a:r>
            <a:r>
              <a:rPr lang="en-US" dirty="0"/>
              <a:t> </a:t>
            </a:r>
            <a:r>
              <a:rPr lang="en-US" dirty="0" err="1"/>
              <a:t>cualquier</a:t>
            </a:r>
            <a:r>
              <a:rPr lang="en-US" dirty="0"/>
              <a:t> </a:t>
            </a:r>
            <a:r>
              <a:rPr lang="en-US" dirty="0" err="1"/>
              <a:t>farmacéutico</a:t>
            </a:r>
            <a:r>
              <a:rPr lang="en-US" dirty="0"/>
              <a:t>. Se </a:t>
            </a:r>
            <a:r>
              <a:rPr lang="en-US" dirty="0" err="1"/>
              <a:t>expresará</a:t>
            </a:r>
            <a:r>
              <a:rPr lang="en-US" dirty="0"/>
              <a:t> en </a:t>
            </a:r>
            <a:r>
              <a:rPr lang="en-US" dirty="0" err="1"/>
              <a:t>ella</a:t>
            </a:r>
            <a:r>
              <a:rPr lang="en-US" dirty="0"/>
              <a:t> el </a:t>
            </a:r>
            <a:r>
              <a:rPr lang="en-US" dirty="0" err="1"/>
              <a:t>modo</a:t>
            </a:r>
            <a:r>
              <a:rPr lang="en-US" dirty="0"/>
              <a:t> de </a:t>
            </a:r>
            <a:r>
              <a:rPr lang="en-US" dirty="0" err="1"/>
              <a:t>usarla</a:t>
            </a:r>
            <a:r>
              <a:rPr lang="en-US" dirty="0"/>
              <a:t> y la </a:t>
            </a:r>
            <a:r>
              <a:rPr lang="en-US" dirty="0" err="1"/>
              <a:t>fecha</a:t>
            </a:r>
            <a:r>
              <a:rPr lang="en-US" dirty="0"/>
              <a:t>, </a:t>
            </a:r>
            <a:r>
              <a:rPr lang="en-US" dirty="0" err="1"/>
              <a:t>para</a:t>
            </a:r>
            <a:r>
              <a:rPr lang="en-US" dirty="0"/>
              <a:t> </a:t>
            </a:r>
            <a:r>
              <a:rPr lang="en-US" dirty="0" err="1"/>
              <a:t>evitar</a:t>
            </a:r>
            <a:r>
              <a:rPr lang="en-US" dirty="0"/>
              <a:t> </a:t>
            </a:r>
            <a:r>
              <a:rPr lang="en-US" dirty="0" err="1"/>
              <a:t>equivocaciones</a:t>
            </a:r>
            <a:r>
              <a:rPr lang="en-US" dirty="0"/>
              <a:t> y </a:t>
            </a:r>
            <a:r>
              <a:rPr lang="en-US" dirty="0" err="1"/>
              <a:t>abusos</a:t>
            </a:r>
            <a:r>
              <a:rPr lang="en-US" dirty="0"/>
              <a:t>”</a:t>
            </a: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6146" name="1 Título"/>
          <p:cNvSpPr>
            <a:spLocks noGrp="1"/>
          </p:cNvSpPr>
          <p:nvPr>
            <p:ph type="title"/>
          </p:nvPr>
        </p:nvSpPr>
        <p:spPr>
          <a:xfrm>
            <a:off x="301625" y="228600"/>
            <a:ext cx="8534400" cy="985838"/>
          </a:xfrm>
        </p:spPr>
        <p:txBody>
          <a:bodyPr>
            <a:normAutofit fontScale="90000"/>
          </a:bodyPr>
          <a:lstStyle/>
          <a:p>
            <a:pPr eaLnBrk="1" fontAlgn="auto" hangingPunct="1">
              <a:spcAft>
                <a:spcPts val="0"/>
              </a:spcAft>
              <a:defRPr/>
            </a:pPr>
            <a:r>
              <a:rPr lang="es-MX" b="1" dirty="0" smtClean="0">
                <a:solidFill>
                  <a:schemeClr val="accent4"/>
                </a:solidFill>
              </a:rPr>
              <a:t>RIESGO/BENEFICIO </a:t>
            </a:r>
            <a:br>
              <a:rPr lang="es-MX" b="1" dirty="0" smtClean="0">
                <a:solidFill>
                  <a:schemeClr val="accent4"/>
                </a:solidFill>
              </a:rPr>
            </a:br>
            <a:r>
              <a:rPr lang="es-MX" b="1" dirty="0" smtClean="0">
                <a:solidFill>
                  <a:schemeClr val="accent4"/>
                </a:solidFill>
              </a:rPr>
              <a:t>DE UTILIZACIÓN DE UN FÁRMACO</a:t>
            </a:r>
          </a:p>
        </p:txBody>
      </p:sp>
      <p:sp>
        <p:nvSpPr>
          <p:cNvPr id="16387" name="2 Marcador de contenido"/>
          <p:cNvSpPr>
            <a:spLocks noGrp="1"/>
          </p:cNvSpPr>
          <p:nvPr>
            <p:ph idx="1"/>
          </p:nvPr>
        </p:nvSpPr>
        <p:spPr/>
        <p:txBody>
          <a:bodyPr>
            <a:normAutofit lnSpcReduction="10000"/>
          </a:bodyPr>
          <a:lstStyle/>
          <a:p>
            <a:pPr algn="ctr" eaLnBrk="1" hangingPunct="1">
              <a:buFont typeface="Wingdings 2" pitchFamily="18" charset="2"/>
              <a:buNone/>
            </a:pPr>
            <a:r>
              <a:rPr lang="es-MX" b="1" i="1" smtClean="0"/>
              <a:t>	</a:t>
            </a:r>
            <a:r>
              <a:rPr lang="es-MX" i="1" smtClean="0">
                <a:latin typeface="Arial" charset="0"/>
                <a:cs typeface="Arial" charset="0"/>
              </a:rPr>
              <a:t>.”Para el tratamiento farmacológico, elegir aquel fármaco que produce mayores efectos benéficos y mínimos efectos colaterales, adversos y tóxicos”</a:t>
            </a:r>
          </a:p>
          <a:p>
            <a:pPr algn="just" eaLnBrk="1" hangingPunct="1">
              <a:buFont typeface="Wingdings 2" pitchFamily="18" charset="2"/>
              <a:buNone/>
            </a:pPr>
            <a:endParaRPr lang="es-MX" sz="1600" i="1" smtClean="0">
              <a:latin typeface="Arial" charset="0"/>
              <a:cs typeface="Arial" charset="0"/>
            </a:endParaRPr>
          </a:p>
          <a:p>
            <a:pPr algn="just" eaLnBrk="1" hangingPunct="1">
              <a:buFont typeface="Wingdings 2" pitchFamily="18" charset="2"/>
              <a:buNone/>
            </a:pPr>
            <a:r>
              <a:rPr lang="es-MX" i="1" smtClean="0">
                <a:latin typeface="Arial" charset="0"/>
                <a:cs typeface="Arial" charset="0"/>
              </a:rPr>
              <a:t>	</a:t>
            </a:r>
            <a:r>
              <a:rPr lang="es-MX" smtClean="0">
                <a:latin typeface="Arial" charset="0"/>
                <a:cs typeface="Arial" charset="0"/>
              </a:rPr>
              <a:t>Basados en el conocimiento de:</a:t>
            </a:r>
          </a:p>
          <a:p>
            <a:pPr algn="ctr" eaLnBrk="1" hangingPunct="1">
              <a:buFont typeface="Wingdings 2" pitchFamily="18" charset="2"/>
              <a:buNone/>
            </a:pPr>
            <a:r>
              <a:rPr lang="es-MX" smtClean="0">
                <a:latin typeface="Arial" charset="0"/>
                <a:cs typeface="Arial" charset="0"/>
              </a:rPr>
              <a:t>	</a:t>
            </a:r>
            <a:r>
              <a:rPr lang="es-MX" i="1" smtClean="0">
                <a:latin typeface="Arial" charset="0"/>
                <a:cs typeface="Arial" charset="0"/>
              </a:rPr>
              <a:t> las características del fármaco</a:t>
            </a:r>
          </a:p>
          <a:p>
            <a:pPr algn="ctr" eaLnBrk="1" hangingPunct="1">
              <a:buFont typeface="Wingdings 2" pitchFamily="18" charset="2"/>
              <a:buNone/>
            </a:pPr>
            <a:r>
              <a:rPr lang="es-MX" i="1" smtClean="0">
                <a:latin typeface="Arial" charset="0"/>
                <a:cs typeface="Arial" charset="0"/>
              </a:rPr>
              <a:t>	 las condiciones del paciente</a:t>
            </a:r>
          </a:p>
          <a:p>
            <a:pPr algn="ctr" eaLnBrk="1" hangingPunct="1">
              <a:buFont typeface="Wingdings 2" pitchFamily="18" charset="2"/>
              <a:buNone/>
            </a:pPr>
            <a:r>
              <a:rPr lang="es-MX" i="1" smtClean="0">
                <a:latin typeface="Arial" charset="0"/>
                <a:cs typeface="Arial" charset="0"/>
              </a:rPr>
              <a:t>	 la historia natural de la enfermedad</a:t>
            </a:r>
          </a:p>
          <a:p>
            <a:pPr algn="ctr" eaLnBrk="1" hangingPunct="1">
              <a:buFont typeface="Wingdings 2" pitchFamily="18" charset="2"/>
              <a:buNone/>
            </a:pPr>
            <a:r>
              <a:rPr lang="es-MX" i="1" smtClean="0">
                <a:latin typeface="Arial" charset="0"/>
                <a:cs typeface="Arial" charset="0"/>
              </a:rPr>
              <a:t>	 la interacción entre todas ellas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18434" name="1 Título"/>
          <p:cNvSpPr>
            <a:spLocks noGrp="1"/>
          </p:cNvSpPr>
          <p:nvPr>
            <p:ph type="title"/>
          </p:nvPr>
        </p:nvSpPr>
        <p:spPr>
          <a:xfrm>
            <a:off x="301625" y="0"/>
            <a:ext cx="8534400" cy="1143000"/>
          </a:xfrm>
        </p:spPr>
        <p:txBody>
          <a:bodyPr>
            <a:normAutofit fontScale="90000"/>
          </a:bodyPr>
          <a:lstStyle/>
          <a:p>
            <a:pPr eaLnBrk="1" hangingPunct="1">
              <a:defRPr/>
            </a:pPr>
            <a:r>
              <a:rPr lang="es-MX" b="1" dirty="0" smtClean="0">
                <a:solidFill>
                  <a:schemeClr val="accent4"/>
                </a:solidFill>
              </a:rPr>
              <a:t>PLAN </a:t>
            </a:r>
            <a:br>
              <a:rPr lang="es-MX" b="1" dirty="0" smtClean="0">
                <a:solidFill>
                  <a:schemeClr val="accent4"/>
                </a:solidFill>
              </a:rPr>
            </a:br>
            <a:r>
              <a:rPr lang="es-MX" b="1" dirty="0" smtClean="0">
                <a:solidFill>
                  <a:schemeClr val="accent4"/>
                </a:solidFill>
              </a:rPr>
              <a:t>DE PRESCRIPCIÓN</a:t>
            </a:r>
          </a:p>
        </p:txBody>
      </p:sp>
      <p:sp>
        <p:nvSpPr>
          <p:cNvPr id="17411" name="2 Marcador de contenido"/>
          <p:cNvSpPr>
            <a:spLocks noGrp="1"/>
          </p:cNvSpPr>
          <p:nvPr>
            <p:ph idx="1"/>
          </p:nvPr>
        </p:nvSpPr>
        <p:spPr>
          <a:xfrm>
            <a:off x="285750" y="1571625"/>
            <a:ext cx="8504238" cy="4572000"/>
          </a:xfrm>
        </p:spPr>
        <p:txBody>
          <a:bodyPr>
            <a:normAutofit fontScale="92500" lnSpcReduction="10000"/>
          </a:bodyPr>
          <a:lstStyle/>
          <a:p>
            <a:pPr eaLnBrk="1" hangingPunct="1">
              <a:buFont typeface="Wingdings 2" pitchFamily="18" charset="2"/>
              <a:buNone/>
            </a:pPr>
            <a:r>
              <a:rPr lang="es-MX" b="1" i="1" dirty="0" smtClean="0"/>
              <a:t>	</a:t>
            </a:r>
            <a:r>
              <a:rPr lang="es-MX" b="1" i="1" dirty="0" smtClean="0">
                <a:solidFill>
                  <a:srgbClr val="FF0000"/>
                </a:solidFill>
              </a:rPr>
              <a:t>VENTANA TERAPEÚTICA</a:t>
            </a:r>
          </a:p>
          <a:p>
            <a:pPr algn="just" eaLnBrk="1" hangingPunct="1">
              <a:buFont typeface="Wingdings 2" pitchFamily="18" charset="2"/>
              <a:buNone/>
            </a:pPr>
            <a:r>
              <a:rPr lang="es-MX" dirty="0" smtClean="0"/>
              <a:t>	Concentraciones sanguíneas constantes del fármaco  por un determinado periodo, en base a los conocimientos </a:t>
            </a:r>
            <a:r>
              <a:rPr lang="es-MX" dirty="0" err="1" smtClean="0"/>
              <a:t>fisiopatológicos</a:t>
            </a:r>
            <a:r>
              <a:rPr lang="es-MX" dirty="0" smtClean="0"/>
              <a:t>, clínicos y básicamente de la farmacocinética integral y vida media del fármaco.</a:t>
            </a:r>
          </a:p>
          <a:p>
            <a:pPr algn="just" eaLnBrk="1" hangingPunct="1">
              <a:buFont typeface="Wingdings 2" pitchFamily="18" charset="2"/>
              <a:buNone/>
            </a:pPr>
            <a:r>
              <a:rPr lang="es-MX" dirty="0" smtClean="0"/>
              <a:t>	</a:t>
            </a:r>
          </a:p>
          <a:p>
            <a:pPr algn="just" eaLnBrk="1" hangingPunct="1">
              <a:buFont typeface="Wingdings 2" pitchFamily="18" charset="2"/>
              <a:buNone/>
            </a:pPr>
            <a:r>
              <a:rPr lang="es-MX" dirty="0" smtClean="0"/>
              <a:t>	Por cada medicamento elaborar un plan, sistema o régimen de dosificación o administración.</a:t>
            </a:r>
          </a:p>
          <a:p>
            <a:pPr algn="just" eaLnBrk="1" hangingPunct="1">
              <a:buFont typeface="Wingdings 2" pitchFamily="18" charset="2"/>
              <a:buNone/>
            </a:pPr>
            <a:r>
              <a:rPr lang="es-MX" dirty="0" smtClean="0"/>
              <a:t>	Otras variables?......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26626" name="1 Título"/>
          <p:cNvSpPr>
            <a:spLocks noGrp="1"/>
          </p:cNvSpPr>
          <p:nvPr>
            <p:ph type="title"/>
          </p:nvPr>
        </p:nvSpPr>
        <p:spPr/>
        <p:txBody>
          <a:bodyPr/>
          <a:lstStyle/>
          <a:p>
            <a:pPr eaLnBrk="1" hangingPunct="1">
              <a:defRPr/>
            </a:pPr>
            <a:r>
              <a:rPr lang="es-MX" b="1" dirty="0" smtClean="0">
                <a:solidFill>
                  <a:schemeClr val="accent4"/>
                </a:solidFill>
              </a:rPr>
              <a:t>FUENTES FARMACOLOGICAS</a:t>
            </a:r>
          </a:p>
        </p:txBody>
      </p:sp>
      <p:sp>
        <p:nvSpPr>
          <p:cNvPr id="18435" name="2 Marcador de contenido"/>
          <p:cNvSpPr>
            <a:spLocks noGrp="1"/>
          </p:cNvSpPr>
          <p:nvPr>
            <p:ph idx="1"/>
          </p:nvPr>
        </p:nvSpPr>
        <p:spPr/>
        <p:txBody>
          <a:bodyPr>
            <a:normAutofit fontScale="92500" lnSpcReduction="10000"/>
          </a:bodyPr>
          <a:lstStyle/>
          <a:p>
            <a:pPr algn="just" eaLnBrk="1" hangingPunct="1">
              <a:buFont typeface="Wingdings 2" pitchFamily="18" charset="2"/>
              <a:buNone/>
            </a:pPr>
            <a:r>
              <a:rPr lang="es-MX" smtClean="0"/>
              <a:t>	Los médicos tienen la obligación de localizar presentaciones y dosis autorizadas en las farmacopeas y otras fuentes oficiales y semioficiales de medicamentos.</a:t>
            </a:r>
          </a:p>
          <a:p>
            <a:pPr algn="just" eaLnBrk="1" hangingPunct="1">
              <a:buFont typeface="Wingdings 2" pitchFamily="18" charset="2"/>
              <a:buNone/>
            </a:pPr>
            <a:endParaRPr lang="es-MX" sz="1800" smtClean="0"/>
          </a:p>
          <a:p>
            <a:pPr algn="just" eaLnBrk="1" hangingPunct="1">
              <a:buFont typeface="Wingdings 2" pitchFamily="18" charset="2"/>
              <a:buNone/>
            </a:pPr>
            <a:r>
              <a:rPr lang="es-MX" smtClean="0"/>
              <a:t>	Es necesario conocer las FF o presentaciones comerciales y dosis que de los medicamentos existen en el mercado, para establecer las comparaciones necesarias y utilizar aquellas que coincidan con las disposiciones oficiales.</a:t>
            </a:r>
          </a:p>
          <a:p>
            <a:pPr algn="just" eaLnBrk="1" hangingPunct="1">
              <a:buFont typeface="Wingdings 2" pitchFamily="18" charset="2"/>
              <a:buNone/>
            </a:pPr>
            <a:r>
              <a:rPr lang="es-MX" i="1" smtClean="0"/>
              <a:t>	</a:t>
            </a:r>
            <a:endParaRPr lang="es-MX" smtClean="0"/>
          </a:p>
          <a:p>
            <a:pPr algn="just" eaLnBrk="1" hangingPunct="1">
              <a:buFont typeface="Wingdings 2" pitchFamily="18" charset="2"/>
              <a:buNone/>
            </a:pPr>
            <a:endParaRPr lang="es-MX"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28674" name="1 Título"/>
          <p:cNvSpPr>
            <a:spLocks noGrp="1"/>
          </p:cNvSpPr>
          <p:nvPr>
            <p:ph type="title"/>
          </p:nvPr>
        </p:nvSpPr>
        <p:spPr/>
        <p:txBody>
          <a:bodyPr/>
          <a:lstStyle/>
          <a:p>
            <a:pPr eaLnBrk="1" hangingPunct="1">
              <a:defRPr/>
            </a:pPr>
            <a:r>
              <a:rPr lang="es-MX" b="1" dirty="0" smtClean="0">
                <a:solidFill>
                  <a:schemeClr val="accent4"/>
                </a:solidFill>
              </a:rPr>
              <a:t>FUENTES FARMACOLOGICAS</a:t>
            </a:r>
            <a:endParaRPr lang="es-MX" dirty="0" smtClean="0">
              <a:solidFill>
                <a:srgbClr val="89006F"/>
              </a:solidFill>
            </a:endParaRPr>
          </a:p>
        </p:txBody>
      </p:sp>
      <p:sp>
        <p:nvSpPr>
          <p:cNvPr id="19459" name="2 Marcador de contenido"/>
          <p:cNvSpPr>
            <a:spLocks noGrp="1"/>
          </p:cNvSpPr>
          <p:nvPr>
            <p:ph idx="1"/>
          </p:nvPr>
        </p:nvSpPr>
        <p:spPr>
          <a:xfrm>
            <a:off x="285750" y="1527175"/>
            <a:ext cx="8858250" cy="5330825"/>
          </a:xfrm>
        </p:spPr>
        <p:txBody>
          <a:bodyPr>
            <a:normAutofit lnSpcReduction="10000"/>
          </a:bodyPr>
          <a:lstStyle/>
          <a:p>
            <a:pPr eaLnBrk="1" hangingPunct="1">
              <a:buFont typeface="Wingdings 2" pitchFamily="18" charset="2"/>
              <a:buNone/>
            </a:pPr>
            <a:r>
              <a:rPr lang="es-MX" i="1" dirty="0" smtClean="0"/>
              <a:t>	</a:t>
            </a:r>
            <a:r>
              <a:rPr lang="es-MX" i="1" dirty="0" smtClean="0">
                <a:solidFill>
                  <a:srgbClr val="FF0000"/>
                </a:solidFill>
              </a:rPr>
              <a:t>OFICIALES</a:t>
            </a:r>
            <a:r>
              <a:rPr lang="es-MX" i="1" dirty="0" smtClean="0">
                <a:solidFill>
                  <a:schemeClr val="accent1"/>
                </a:solidFill>
              </a:rPr>
              <a:t> </a:t>
            </a:r>
          </a:p>
          <a:p>
            <a:pPr eaLnBrk="1" hangingPunct="1">
              <a:buFont typeface="Wingdings" pitchFamily="2" charset="2"/>
              <a:buChar char="ü"/>
            </a:pPr>
            <a:r>
              <a:rPr lang="es-MX" dirty="0" smtClean="0"/>
              <a:t>Farmacopea de los Estados Unidos Mexicanos (FEUM)</a:t>
            </a:r>
          </a:p>
          <a:p>
            <a:pPr eaLnBrk="1" hangingPunct="1">
              <a:buFont typeface="Wingdings" pitchFamily="2" charset="2"/>
              <a:buChar char="ü"/>
            </a:pPr>
            <a:r>
              <a:rPr lang="es-MX" dirty="0" smtClean="0"/>
              <a:t>Internacional  Organización mundial de la Salud, de los Estados Unidos de Norteamérica (USP), la Británica (BSP), y la Francesa o </a:t>
            </a:r>
            <a:r>
              <a:rPr lang="es-MX" dirty="0" err="1" smtClean="0"/>
              <a:t>Codex</a:t>
            </a:r>
            <a:r>
              <a:rPr lang="es-MX" dirty="0" smtClean="0"/>
              <a:t> </a:t>
            </a:r>
            <a:r>
              <a:rPr lang="es-MX" dirty="0" err="1" smtClean="0"/>
              <a:t>medicamentarius</a:t>
            </a:r>
            <a:r>
              <a:rPr lang="es-MX" dirty="0" smtClean="0"/>
              <a:t> </a:t>
            </a:r>
            <a:r>
              <a:rPr lang="es-MX" dirty="0" err="1" smtClean="0"/>
              <a:t>Gallicus</a:t>
            </a:r>
            <a:r>
              <a:rPr lang="es-MX" dirty="0" smtClean="0"/>
              <a:t>, entre otras.</a:t>
            </a:r>
          </a:p>
          <a:p>
            <a:pPr eaLnBrk="1" hangingPunct="1">
              <a:buFont typeface="Wingdings 2" pitchFamily="18" charset="2"/>
              <a:buNone/>
            </a:pPr>
            <a:endParaRPr lang="es-MX" sz="800" i="1" dirty="0" smtClean="0"/>
          </a:p>
          <a:p>
            <a:pPr eaLnBrk="1" hangingPunct="1">
              <a:buFont typeface="Wingdings 2" pitchFamily="18" charset="2"/>
              <a:buNone/>
            </a:pPr>
            <a:r>
              <a:rPr lang="es-MX" i="1" dirty="0" smtClean="0"/>
              <a:t>	</a:t>
            </a:r>
            <a:r>
              <a:rPr lang="es-MX" i="1" dirty="0" smtClean="0">
                <a:solidFill>
                  <a:srgbClr val="FF0000"/>
                </a:solidFill>
              </a:rPr>
              <a:t>SEMIOFICIALES</a:t>
            </a:r>
          </a:p>
          <a:p>
            <a:pPr eaLnBrk="1" hangingPunct="1">
              <a:buFont typeface="Wingdings" pitchFamily="2" charset="2"/>
              <a:buChar char="ü"/>
            </a:pPr>
            <a:r>
              <a:rPr lang="es-MX" i="1" dirty="0" smtClean="0"/>
              <a:t>Nacionales, </a:t>
            </a:r>
            <a:r>
              <a:rPr lang="es-MX" dirty="0" smtClean="0"/>
              <a:t>Revista de la Facultad de Medicina de la UNAM, su Vademécum Académico de Medicamentos (VAM) y la Carta Médica.</a:t>
            </a:r>
          </a:p>
          <a:p>
            <a:pPr eaLnBrk="1" hangingPunct="1">
              <a:buFont typeface="Wingdings" pitchFamily="2" charset="2"/>
              <a:buChar char="ü"/>
            </a:pPr>
            <a:endParaRPr lang="es-MX" i="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29698" name="1 Título"/>
          <p:cNvSpPr>
            <a:spLocks noGrp="1"/>
          </p:cNvSpPr>
          <p:nvPr>
            <p:ph type="title"/>
          </p:nvPr>
        </p:nvSpPr>
        <p:spPr/>
        <p:txBody>
          <a:bodyPr/>
          <a:lstStyle/>
          <a:p>
            <a:pPr eaLnBrk="1" hangingPunct="1">
              <a:defRPr/>
            </a:pPr>
            <a:r>
              <a:rPr lang="es-MX" b="1" dirty="0" smtClean="0">
                <a:solidFill>
                  <a:schemeClr val="accent4"/>
                </a:solidFill>
              </a:rPr>
              <a:t>METROLOGÍA</a:t>
            </a:r>
          </a:p>
        </p:txBody>
      </p:sp>
      <p:sp>
        <p:nvSpPr>
          <p:cNvPr id="20483" name="2 Marcador de contenido"/>
          <p:cNvSpPr>
            <a:spLocks noGrp="1"/>
          </p:cNvSpPr>
          <p:nvPr>
            <p:ph idx="1"/>
          </p:nvPr>
        </p:nvSpPr>
        <p:spPr/>
        <p:txBody>
          <a:bodyPr>
            <a:normAutofit/>
          </a:bodyPr>
          <a:lstStyle/>
          <a:p>
            <a:pPr algn="just" eaLnBrk="1" hangingPunct="1">
              <a:buFont typeface="Wingdings 2" pitchFamily="18" charset="2"/>
              <a:buNone/>
            </a:pPr>
            <a:r>
              <a:rPr lang="es-MX" dirty="0" smtClean="0"/>
              <a:t>	Al prescribir un medicamento, es obligatorio señalar las dosis necesarias, ya sea en función del peso o superficie corporal.</a:t>
            </a:r>
          </a:p>
          <a:p>
            <a:pPr algn="just" eaLnBrk="1" hangingPunct="1">
              <a:buFont typeface="Wingdings 2" pitchFamily="18" charset="2"/>
              <a:buNone/>
            </a:pPr>
            <a:endParaRPr lang="es-MX" sz="1800" dirty="0" smtClean="0"/>
          </a:p>
          <a:p>
            <a:pPr algn="just" eaLnBrk="1" hangingPunct="1">
              <a:buFont typeface="Wingdings 2" pitchFamily="18" charset="2"/>
              <a:buNone/>
            </a:pPr>
            <a:r>
              <a:rPr lang="es-MX" dirty="0" smtClean="0"/>
              <a:t>	El médico debe conocer y manejar exactamente las unidades de pesos y medidas del sistema métrico decimal .</a:t>
            </a:r>
          </a:p>
          <a:p>
            <a:pPr algn="just" eaLnBrk="1" hangingPunct="1">
              <a:buFont typeface="Wingdings 2" pitchFamily="18" charset="2"/>
              <a:buNone/>
            </a:pPr>
            <a:r>
              <a:rPr lang="es-MX" dirty="0" smtClean="0"/>
              <a:t>	Sistema Internacional de Unidades, publicado en la Gaceta Médica de México.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22530" name="1 Título"/>
          <p:cNvSpPr>
            <a:spLocks noGrp="1"/>
          </p:cNvSpPr>
          <p:nvPr>
            <p:ph type="title"/>
          </p:nvPr>
        </p:nvSpPr>
        <p:spPr/>
        <p:txBody>
          <a:bodyPr/>
          <a:lstStyle/>
          <a:p>
            <a:pPr eaLnBrk="1" hangingPunct="1"/>
            <a:r>
              <a:rPr lang="es-MX" b="1" i="1" smtClean="0">
                <a:solidFill>
                  <a:srgbClr val="89006F"/>
                </a:solidFill>
              </a:rPr>
              <a:t>PARTES DE LA RECETA</a:t>
            </a:r>
          </a:p>
        </p:txBody>
      </p:sp>
      <p:sp>
        <p:nvSpPr>
          <p:cNvPr id="22531" name="2 Marcador de contenido"/>
          <p:cNvSpPr>
            <a:spLocks noGrp="1"/>
          </p:cNvSpPr>
          <p:nvPr>
            <p:ph idx="1"/>
          </p:nvPr>
        </p:nvSpPr>
        <p:spPr/>
        <p:txBody>
          <a:bodyPr>
            <a:normAutofit fontScale="85000" lnSpcReduction="20000"/>
          </a:bodyPr>
          <a:lstStyle/>
          <a:p>
            <a:pPr marL="514350" indent="-514350" eaLnBrk="1" hangingPunct="1">
              <a:buFont typeface="Wingdings 2" pitchFamily="18" charset="2"/>
              <a:buAutoNum type="alphaUcPeriod"/>
            </a:pPr>
            <a:r>
              <a:rPr lang="es-MX" b="1" dirty="0" smtClean="0">
                <a:solidFill>
                  <a:srgbClr val="00B050"/>
                </a:solidFill>
              </a:rPr>
              <a:t>FICHA DEL MÉDICO</a:t>
            </a:r>
          </a:p>
          <a:p>
            <a:pPr marL="514350" indent="-514350" eaLnBrk="1" hangingPunct="1">
              <a:buFont typeface="Wingdings 2" pitchFamily="18" charset="2"/>
              <a:buNone/>
            </a:pPr>
            <a:endParaRPr lang="es-MX" sz="1200" b="1" dirty="0" smtClean="0">
              <a:solidFill>
                <a:schemeClr val="accent1"/>
              </a:solidFill>
            </a:endParaRPr>
          </a:p>
          <a:p>
            <a:pPr marL="514350" indent="-514350" algn="just" eaLnBrk="1" hangingPunct="1">
              <a:buFont typeface="Wingdings 2" pitchFamily="18" charset="2"/>
              <a:buNone/>
            </a:pPr>
            <a:r>
              <a:rPr lang="es-MX" b="1" dirty="0" smtClean="0">
                <a:solidFill>
                  <a:schemeClr val="accent1"/>
                </a:solidFill>
              </a:rPr>
              <a:t>	</a:t>
            </a:r>
            <a:r>
              <a:rPr lang="es-MX" dirty="0" smtClean="0"/>
              <a:t>1) Nombre y apellidos.</a:t>
            </a:r>
          </a:p>
          <a:p>
            <a:pPr marL="514350" indent="-514350" algn="just" eaLnBrk="1" hangingPunct="1">
              <a:buFont typeface="Wingdings 2" pitchFamily="18" charset="2"/>
              <a:buNone/>
            </a:pPr>
            <a:r>
              <a:rPr lang="es-MX" dirty="0" smtClean="0"/>
              <a:t>	2) Especialidad.</a:t>
            </a:r>
          </a:p>
          <a:p>
            <a:pPr marL="514350" indent="-514350" algn="just" eaLnBrk="1" hangingPunct="1">
              <a:buFont typeface="Wingdings 2" pitchFamily="18" charset="2"/>
              <a:buNone/>
            </a:pPr>
            <a:r>
              <a:rPr lang="es-MX" dirty="0" smtClean="0"/>
              <a:t>	3) Domicilio y teléfonos (</a:t>
            </a:r>
            <a:r>
              <a:rPr lang="es-MX" dirty="0" err="1" smtClean="0"/>
              <a:t>célular</a:t>
            </a:r>
            <a:r>
              <a:rPr lang="es-MX" dirty="0" smtClean="0"/>
              <a:t>, bíper, e-mail).</a:t>
            </a:r>
          </a:p>
          <a:p>
            <a:pPr marL="514350" indent="-514350" eaLnBrk="1" hangingPunct="1">
              <a:buFont typeface="Wingdings 2" pitchFamily="18" charset="2"/>
              <a:buNone/>
            </a:pPr>
            <a:r>
              <a:rPr lang="es-MX" dirty="0" smtClean="0"/>
              <a:t>	4) Número de cédula de la Dirección General de 	Profesiones (DGP).</a:t>
            </a:r>
          </a:p>
          <a:p>
            <a:pPr marL="514350" indent="-514350" algn="just" eaLnBrk="1" hangingPunct="1">
              <a:buFont typeface="Wingdings 2" pitchFamily="18" charset="2"/>
              <a:buNone/>
            </a:pPr>
            <a:r>
              <a:rPr lang="es-MX" dirty="0" smtClean="0"/>
              <a:t>	5) Número de registro de la SSA.</a:t>
            </a:r>
          </a:p>
          <a:p>
            <a:pPr marL="514350" indent="-514350" eaLnBrk="1" hangingPunct="1">
              <a:buFont typeface="Wingdings 2" pitchFamily="18" charset="2"/>
              <a:buNone/>
            </a:pPr>
            <a:r>
              <a:rPr lang="es-MX" dirty="0" smtClean="0"/>
              <a:t>	6) CURP y cédula de Registro Federal de     Contribuyentes (RFC). </a:t>
            </a:r>
          </a:p>
          <a:p>
            <a:pPr marL="514350" indent="-514350" eaLnBrk="1" hangingPunct="1">
              <a:buFont typeface="Wingdings 2" pitchFamily="18" charset="2"/>
              <a:buNone/>
            </a:pPr>
            <a:endParaRPr lang="es-MX" dirty="0" smtClean="0">
              <a:solidFill>
                <a:schemeClr val="accent1"/>
              </a:solidFill>
            </a:endParaRPr>
          </a:p>
          <a:p>
            <a:pPr marL="514350" indent="-514350" eaLnBrk="1" hangingPunct="1">
              <a:buFont typeface="Wingdings 2" pitchFamily="18" charset="2"/>
              <a:buNone/>
            </a:pPr>
            <a:endParaRPr lang="es-MX" b="1" dirty="0" smtClean="0">
              <a:solidFill>
                <a:schemeClr val="accent1"/>
              </a:solidFill>
            </a:endParaRPr>
          </a:p>
          <a:p>
            <a:pPr marL="514350" indent="-514350" eaLnBrk="1" hangingPunct="1">
              <a:buFont typeface="Wingdings 2" pitchFamily="18" charset="2"/>
              <a:buNone/>
            </a:pPr>
            <a:r>
              <a:rPr lang="es-MX" b="1" dirty="0" smtClean="0">
                <a:solidFill>
                  <a:schemeClr val="accent1"/>
                </a:solidFill>
              </a:rPr>
              <a:t>	</a:t>
            </a:r>
          </a:p>
          <a:p>
            <a:pPr marL="514350" indent="-514350" eaLnBrk="1" hangingPunct="1">
              <a:buFont typeface="Wingdings 2" pitchFamily="18" charset="2"/>
              <a:buNone/>
            </a:pPr>
            <a:endParaRPr lang="es-MX"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23554" name="1 Título"/>
          <p:cNvSpPr>
            <a:spLocks noGrp="1"/>
          </p:cNvSpPr>
          <p:nvPr>
            <p:ph type="title"/>
          </p:nvPr>
        </p:nvSpPr>
        <p:spPr/>
        <p:txBody>
          <a:bodyPr/>
          <a:lstStyle/>
          <a:p>
            <a:pPr eaLnBrk="1" hangingPunct="1"/>
            <a:r>
              <a:rPr lang="es-MX" b="1" i="1" smtClean="0">
                <a:solidFill>
                  <a:srgbClr val="89006F"/>
                </a:solidFill>
              </a:rPr>
              <a:t>PARTES DE LA RECETA</a:t>
            </a:r>
            <a:endParaRPr lang="es-MX" smtClean="0">
              <a:solidFill>
                <a:srgbClr val="89006F"/>
              </a:solidFill>
            </a:endParaRPr>
          </a:p>
        </p:txBody>
      </p:sp>
      <p:sp>
        <p:nvSpPr>
          <p:cNvPr id="23555" name="2 Marcador de contenido"/>
          <p:cNvSpPr>
            <a:spLocks noGrp="1"/>
          </p:cNvSpPr>
          <p:nvPr>
            <p:ph idx="1"/>
          </p:nvPr>
        </p:nvSpPr>
        <p:spPr>
          <a:xfrm>
            <a:off x="301625" y="1527175"/>
            <a:ext cx="8504238" cy="4902200"/>
          </a:xfrm>
        </p:spPr>
        <p:txBody>
          <a:bodyPr>
            <a:normAutofit lnSpcReduction="10000"/>
          </a:bodyPr>
          <a:lstStyle/>
          <a:p>
            <a:pPr marL="571500" indent="-571500" eaLnBrk="1" hangingPunct="1">
              <a:buFont typeface="Wingdings 2" pitchFamily="18" charset="2"/>
              <a:buNone/>
            </a:pPr>
            <a:r>
              <a:rPr lang="es-MX" b="1" dirty="0" smtClean="0">
                <a:solidFill>
                  <a:schemeClr val="accent1"/>
                </a:solidFill>
              </a:rPr>
              <a:t>B. </a:t>
            </a:r>
            <a:r>
              <a:rPr lang="es-MX" b="1" dirty="0" smtClean="0">
                <a:solidFill>
                  <a:srgbClr val="00B050"/>
                </a:solidFill>
              </a:rPr>
              <a:t>CUERPO DE LA RECETA</a:t>
            </a:r>
          </a:p>
          <a:p>
            <a:pPr marL="571500" indent="-571500" eaLnBrk="1" hangingPunct="1">
              <a:buClrTx/>
              <a:buFont typeface="Wingdings 2" pitchFamily="18" charset="2"/>
              <a:buNone/>
            </a:pPr>
            <a:endParaRPr lang="es-MX" sz="1400" dirty="0" smtClean="0">
              <a:solidFill>
                <a:schemeClr val="accent1"/>
              </a:solidFill>
            </a:endParaRPr>
          </a:p>
          <a:p>
            <a:pPr marL="571500" indent="-571500" eaLnBrk="1" hangingPunct="1">
              <a:buClr>
                <a:schemeClr val="tx1"/>
              </a:buClr>
              <a:buFont typeface="Wingdings 2" pitchFamily="18" charset="2"/>
              <a:buNone/>
            </a:pPr>
            <a:r>
              <a:rPr lang="es-MX" b="1" dirty="0" smtClean="0"/>
              <a:t>I. Ficha del Paciente</a:t>
            </a:r>
          </a:p>
          <a:p>
            <a:pPr marL="571500" indent="-571500" eaLnBrk="1" hangingPunct="1">
              <a:buClr>
                <a:schemeClr val="tx1"/>
              </a:buClr>
              <a:buFont typeface="Georgia" pitchFamily="18" charset="0"/>
              <a:buAutoNum type="arabicParenR"/>
            </a:pPr>
            <a:r>
              <a:rPr lang="es-MX" dirty="0" smtClean="0"/>
              <a:t>Fecha</a:t>
            </a:r>
          </a:p>
          <a:p>
            <a:pPr marL="571500" indent="-571500" eaLnBrk="1" hangingPunct="1">
              <a:buClr>
                <a:schemeClr val="tx1"/>
              </a:buClr>
              <a:buFont typeface="Georgia" pitchFamily="18" charset="0"/>
              <a:buAutoNum type="arabicParenR"/>
            </a:pPr>
            <a:r>
              <a:rPr lang="es-MX" dirty="0" smtClean="0"/>
              <a:t>Nombre</a:t>
            </a:r>
          </a:p>
          <a:p>
            <a:pPr marL="571500" indent="-571500" eaLnBrk="1" hangingPunct="1">
              <a:buClr>
                <a:schemeClr val="tx1"/>
              </a:buClr>
              <a:buFont typeface="Georgia" pitchFamily="18" charset="0"/>
              <a:buAutoNum type="arabicParenR"/>
            </a:pPr>
            <a:r>
              <a:rPr lang="es-MX" dirty="0" smtClean="0"/>
              <a:t>Domicilio</a:t>
            </a:r>
          </a:p>
          <a:p>
            <a:pPr marL="571500" indent="-571500" eaLnBrk="1" hangingPunct="1">
              <a:buClr>
                <a:schemeClr val="tx1"/>
              </a:buClr>
              <a:buFont typeface="Georgia" pitchFamily="18" charset="0"/>
              <a:buAutoNum type="arabicParenR"/>
            </a:pPr>
            <a:r>
              <a:rPr lang="es-MX" dirty="0" smtClean="0"/>
              <a:t>Edad</a:t>
            </a:r>
          </a:p>
          <a:p>
            <a:pPr marL="571500" indent="-571500" eaLnBrk="1" hangingPunct="1">
              <a:buClr>
                <a:schemeClr val="tx1"/>
              </a:buClr>
              <a:buFont typeface="Georgia" pitchFamily="18" charset="0"/>
              <a:buAutoNum type="arabicParenR"/>
            </a:pPr>
            <a:r>
              <a:rPr lang="es-MX" dirty="0" smtClean="0"/>
              <a:t>Opcionales (peso, género, diagnostico)</a:t>
            </a:r>
          </a:p>
          <a:p>
            <a:pPr marL="571500" indent="-571500" eaLnBrk="1" hangingPunct="1">
              <a:buClr>
                <a:schemeClr val="tx1"/>
              </a:buClr>
              <a:buFont typeface="Wingdings 2" pitchFamily="18" charset="2"/>
              <a:buNone/>
            </a:pPr>
            <a:endParaRPr lang="es-MX" sz="1600" dirty="0" smtClean="0"/>
          </a:p>
          <a:p>
            <a:pPr marL="571500" indent="-571500" eaLnBrk="1" hangingPunct="1">
              <a:buClr>
                <a:schemeClr val="tx1"/>
              </a:buClr>
              <a:buFont typeface="Wingdings 2" pitchFamily="18" charset="2"/>
              <a:buNone/>
            </a:pPr>
            <a:r>
              <a:rPr lang="es-MX" b="1" dirty="0" smtClean="0"/>
              <a:t>II. Símbolo de la prescripción: </a:t>
            </a:r>
            <a:r>
              <a:rPr lang="es-MX" b="1" dirty="0" err="1" smtClean="0"/>
              <a:t>Rx</a:t>
            </a:r>
            <a:endParaRPr lang="es-MX" b="1" dirty="0" smtClean="0"/>
          </a:p>
          <a:p>
            <a:pPr marL="571500" indent="-571500" eaLnBrk="1" hangingPunct="1">
              <a:buClr>
                <a:schemeClr val="tx1"/>
              </a:buClr>
              <a:buFont typeface="Wingdings 2" pitchFamily="18" charset="2"/>
              <a:buNone/>
            </a:pPr>
            <a:r>
              <a:rPr lang="es-MX" dirty="0" smtClean="0"/>
              <a:t>	</a:t>
            </a:r>
            <a:endParaRPr lang="es-MX" b="1" dirty="0" smtClean="0"/>
          </a:p>
          <a:p>
            <a:pPr marL="571500" indent="-571500" eaLnBrk="1" hangingPunct="1">
              <a:buFont typeface="Wingdings 2" pitchFamily="18" charset="2"/>
              <a:buNone/>
            </a:pPr>
            <a:endParaRPr lang="es-MX" sz="1000"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24578" name="1 Título"/>
          <p:cNvSpPr>
            <a:spLocks noGrp="1"/>
          </p:cNvSpPr>
          <p:nvPr>
            <p:ph type="title"/>
          </p:nvPr>
        </p:nvSpPr>
        <p:spPr/>
        <p:txBody>
          <a:bodyPr/>
          <a:lstStyle/>
          <a:p>
            <a:pPr eaLnBrk="1" hangingPunct="1"/>
            <a:r>
              <a:rPr lang="es-MX" b="1" i="1" smtClean="0">
                <a:solidFill>
                  <a:srgbClr val="89006F"/>
                </a:solidFill>
              </a:rPr>
              <a:t>PARTES DE LA RECETA</a:t>
            </a:r>
            <a:endParaRPr lang="es-MX" smtClean="0">
              <a:solidFill>
                <a:srgbClr val="89006F"/>
              </a:solidFill>
            </a:endParaRPr>
          </a:p>
        </p:txBody>
      </p:sp>
      <p:sp>
        <p:nvSpPr>
          <p:cNvPr id="24579" name="2 Marcador de contenido"/>
          <p:cNvSpPr>
            <a:spLocks noGrp="1"/>
          </p:cNvSpPr>
          <p:nvPr>
            <p:ph idx="1"/>
          </p:nvPr>
        </p:nvSpPr>
        <p:spPr>
          <a:xfrm>
            <a:off x="301625" y="1500188"/>
            <a:ext cx="8504238" cy="5000625"/>
          </a:xfrm>
        </p:spPr>
        <p:txBody>
          <a:bodyPr>
            <a:normAutofit lnSpcReduction="10000"/>
          </a:bodyPr>
          <a:lstStyle/>
          <a:p>
            <a:pPr eaLnBrk="1" hangingPunct="1">
              <a:buFont typeface="Wingdings 2" pitchFamily="18" charset="2"/>
              <a:buNone/>
            </a:pPr>
            <a:r>
              <a:rPr lang="es-MX" b="1" dirty="0" smtClean="0">
                <a:solidFill>
                  <a:schemeClr val="accent1"/>
                </a:solidFill>
              </a:rPr>
              <a:t>B. </a:t>
            </a:r>
            <a:r>
              <a:rPr lang="es-MX" b="1" dirty="0" smtClean="0">
                <a:solidFill>
                  <a:srgbClr val="00B050"/>
                </a:solidFill>
              </a:rPr>
              <a:t>CUERPO DE LA RECETA (cont..)</a:t>
            </a:r>
          </a:p>
          <a:p>
            <a:pPr algn="just" eaLnBrk="1" hangingPunct="1">
              <a:buFont typeface="Wingdings 2" pitchFamily="18" charset="2"/>
              <a:buNone/>
            </a:pPr>
            <a:r>
              <a:rPr lang="es-MX" b="1" dirty="0" smtClean="0"/>
              <a:t>III. Medicamento: </a:t>
            </a:r>
            <a:r>
              <a:rPr lang="es-MX" dirty="0" smtClean="0"/>
              <a:t>nombre genérico (opcional   	nombre comercial y del laboratorio).</a:t>
            </a:r>
          </a:p>
          <a:p>
            <a:pPr algn="just" eaLnBrk="1" hangingPunct="1">
              <a:buFont typeface="Wingdings 2" pitchFamily="18" charset="2"/>
              <a:buNone/>
            </a:pPr>
            <a:r>
              <a:rPr lang="es-MX" b="1" dirty="0" smtClean="0"/>
              <a:t>IV.  Presentación: </a:t>
            </a:r>
            <a:r>
              <a:rPr lang="es-MX" dirty="0" smtClean="0"/>
              <a:t>forma farmacéutica y cantidad de 	principio activo.</a:t>
            </a:r>
          </a:p>
          <a:p>
            <a:pPr algn="just" eaLnBrk="1" hangingPunct="1">
              <a:buFont typeface="Wingdings 2" pitchFamily="18" charset="2"/>
              <a:buNone/>
            </a:pPr>
            <a:r>
              <a:rPr lang="es-MX" b="1" dirty="0" smtClean="0"/>
              <a:t>V. Instrucciones de uso: </a:t>
            </a:r>
            <a:r>
              <a:rPr lang="es-MX" dirty="0" smtClean="0"/>
              <a:t>dosis, vía, intervalo y otras.</a:t>
            </a:r>
          </a:p>
          <a:p>
            <a:pPr algn="just" eaLnBrk="1" hangingPunct="1">
              <a:buFont typeface="Wingdings 2" pitchFamily="18" charset="2"/>
              <a:buNone/>
            </a:pPr>
            <a:r>
              <a:rPr lang="es-MX" b="1" dirty="0" smtClean="0"/>
              <a:t>VI. En el caso de que sean varios medicamentos: </a:t>
            </a:r>
            <a:r>
              <a:rPr lang="es-MX" dirty="0" smtClean="0"/>
              <a:t>repetir lo anterior para c/u.</a:t>
            </a:r>
          </a:p>
          <a:p>
            <a:pPr algn="just" eaLnBrk="1" hangingPunct="1">
              <a:buFont typeface="Wingdings 2" pitchFamily="18" charset="2"/>
              <a:buNone/>
            </a:pPr>
            <a:endParaRPr lang="es-MX" sz="1000" dirty="0" smtClean="0"/>
          </a:p>
          <a:p>
            <a:pPr algn="just" eaLnBrk="1" hangingPunct="1">
              <a:buFont typeface="Wingdings 2" pitchFamily="18" charset="2"/>
              <a:buNone/>
            </a:pPr>
            <a:r>
              <a:rPr lang="es-MX" b="1" dirty="0" smtClean="0">
                <a:solidFill>
                  <a:schemeClr val="accent1"/>
                </a:solidFill>
              </a:rPr>
              <a:t>C. </a:t>
            </a:r>
            <a:r>
              <a:rPr lang="es-MX" b="1" dirty="0" smtClean="0">
                <a:solidFill>
                  <a:srgbClr val="00B050"/>
                </a:solidFill>
              </a:rPr>
              <a:t>REFRENDO.  </a:t>
            </a:r>
            <a:r>
              <a:rPr lang="es-MX" b="1" dirty="0" smtClean="0"/>
              <a:t>Firma del médico.</a:t>
            </a:r>
          </a:p>
          <a:p>
            <a:pPr algn="just" eaLnBrk="1" hangingPunct="1"/>
            <a:endParaRPr lang="es-MX"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22530" name="1 Título"/>
          <p:cNvSpPr>
            <a:spLocks noGrp="1"/>
          </p:cNvSpPr>
          <p:nvPr>
            <p:ph type="title"/>
          </p:nvPr>
        </p:nvSpPr>
        <p:spPr/>
        <p:txBody>
          <a:bodyPr/>
          <a:lstStyle/>
          <a:p>
            <a:pPr eaLnBrk="1" hangingPunct="1">
              <a:defRPr/>
            </a:pPr>
            <a:r>
              <a:rPr lang="es-MX" b="1" dirty="0" smtClean="0">
                <a:solidFill>
                  <a:schemeClr val="accent4"/>
                </a:solidFill>
              </a:rPr>
              <a:t>CONSIDERACIONES LEGALES</a:t>
            </a:r>
          </a:p>
        </p:txBody>
      </p:sp>
      <p:sp>
        <p:nvSpPr>
          <p:cNvPr id="25603" name="2 Marcador de contenido"/>
          <p:cNvSpPr>
            <a:spLocks noGrp="1"/>
          </p:cNvSpPr>
          <p:nvPr>
            <p:ph idx="1"/>
          </p:nvPr>
        </p:nvSpPr>
        <p:spPr/>
        <p:txBody>
          <a:bodyPr>
            <a:normAutofit lnSpcReduction="10000"/>
          </a:bodyPr>
          <a:lstStyle/>
          <a:p>
            <a:pPr algn="just" eaLnBrk="1" hangingPunct="1">
              <a:buFont typeface="Wingdings 2" pitchFamily="18" charset="2"/>
              <a:buNone/>
            </a:pPr>
            <a:r>
              <a:rPr lang="es-MX" dirty="0" smtClean="0"/>
              <a:t>	El documento médico-legal (receta), delimita la responsabilidad judicial del médico, del farmacéutico o terceros.</a:t>
            </a:r>
          </a:p>
          <a:p>
            <a:pPr algn="just" eaLnBrk="1" hangingPunct="1">
              <a:buFont typeface="Wingdings 2" pitchFamily="18" charset="2"/>
              <a:buNone/>
            </a:pPr>
            <a:r>
              <a:rPr lang="es-MX" dirty="0" smtClean="0"/>
              <a:t>	La producción, venta y uso de medicamentos, es regulada por autoridades sanitarias en México. </a:t>
            </a:r>
          </a:p>
          <a:p>
            <a:pPr algn="just" eaLnBrk="1" hangingPunct="1">
              <a:buFont typeface="Wingdings 2" pitchFamily="18" charset="2"/>
              <a:buNone/>
            </a:pPr>
            <a:r>
              <a:rPr lang="es-MX" b="1" i="1" dirty="0" smtClean="0">
                <a:solidFill>
                  <a:schemeClr val="accent1"/>
                </a:solidFill>
              </a:rPr>
              <a:t>		</a:t>
            </a:r>
            <a:r>
              <a:rPr lang="es-MX" b="1" i="1" u="sng" dirty="0" smtClean="0">
                <a:solidFill>
                  <a:srgbClr val="00B0F0"/>
                </a:solidFill>
              </a:rPr>
              <a:t>Ley General de Salud</a:t>
            </a:r>
            <a:r>
              <a:rPr lang="es-MX" b="1" i="1" dirty="0" smtClean="0">
                <a:solidFill>
                  <a:srgbClr val="00B0F0"/>
                </a:solidFill>
              </a:rPr>
              <a:t>:</a:t>
            </a:r>
          </a:p>
          <a:p>
            <a:pPr algn="just" eaLnBrk="1" hangingPunct="1">
              <a:buFont typeface="Wingdings 2" pitchFamily="18" charset="2"/>
              <a:buNone/>
            </a:pPr>
            <a:r>
              <a:rPr lang="es-MX" b="1" dirty="0" smtClean="0"/>
              <a:t>	Capitulo IV,</a:t>
            </a:r>
            <a:r>
              <a:rPr lang="es-MX" dirty="0" smtClean="0"/>
              <a:t> art. 221 al 223,</a:t>
            </a:r>
            <a:r>
              <a:rPr lang="es-MX" b="1" dirty="0" smtClean="0"/>
              <a:t> medicamentos</a:t>
            </a:r>
          </a:p>
          <a:p>
            <a:pPr algn="just" eaLnBrk="1" hangingPunct="1">
              <a:buFont typeface="Wingdings 2" pitchFamily="18" charset="2"/>
              <a:buNone/>
            </a:pPr>
            <a:r>
              <a:rPr lang="es-MX" b="1" dirty="0" smtClean="0"/>
              <a:t>	Capitulo V, </a:t>
            </a:r>
            <a:r>
              <a:rPr lang="es-MX" dirty="0" smtClean="0"/>
              <a:t>art. 232 al 243,</a:t>
            </a:r>
            <a:r>
              <a:rPr lang="es-MX" b="1" dirty="0" smtClean="0"/>
              <a:t> estupefacientes</a:t>
            </a:r>
          </a:p>
          <a:p>
            <a:pPr algn="just" eaLnBrk="1" hangingPunct="1">
              <a:buFont typeface="Wingdings 2" pitchFamily="18" charset="2"/>
              <a:buNone/>
            </a:pPr>
            <a:r>
              <a:rPr lang="es-MX" b="1" dirty="0" smtClean="0"/>
              <a:t>	Capitulo VI, </a:t>
            </a:r>
            <a:r>
              <a:rPr lang="es-MX" dirty="0" smtClean="0"/>
              <a:t>art. 244 al 256, </a:t>
            </a:r>
            <a:r>
              <a:rPr lang="es-MX" b="1" dirty="0" smtClean="0"/>
              <a:t>psicotrópicos</a:t>
            </a:r>
          </a:p>
          <a:p>
            <a:pPr eaLnBrk="1" hangingPunct="1">
              <a:buFont typeface="Wingdings 2" pitchFamily="18" charset="2"/>
              <a:buNone/>
            </a:pPr>
            <a:endParaRPr lang="es-MX"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dirty="0" err="1"/>
              <a:t>Etica</a:t>
            </a:r>
            <a:r>
              <a:rPr lang="en-US" dirty="0"/>
              <a:t> de la </a:t>
            </a:r>
            <a:r>
              <a:rPr lang="en-US" dirty="0" err="1"/>
              <a:t>prescripci</a:t>
            </a:r>
            <a:r>
              <a:rPr lang="en-US" dirty="0" err="1">
                <a:cs typeface="Times New Roman" pitchFamily="18" charset="0"/>
              </a:rPr>
              <a:t>ón</a:t>
            </a:r>
            <a:endParaRPr lang="es-ES" dirty="0"/>
          </a:p>
        </p:txBody>
      </p:sp>
      <p:sp>
        <p:nvSpPr>
          <p:cNvPr id="43011" name="Rectangle 3"/>
          <p:cNvSpPr>
            <a:spLocks noGrp="1" noChangeArrowheads="1"/>
          </p:cNvSpPr>
          <p:nvPr>
            <p:ph idx="1"/>
          </p:nvPr>
        </p:nvSpPr>
        <p:spPr/>
        <p:txBody>
          <a:bodyPr/>
          <a:lstStyle/>
          <a:p>
            <a:endParaRPr lang="en-US" dirty="0"/>
          </a:p>
          <a:p>
            <a:r>
              <a:rPr lang="en-US" dirty="0" err="1"/>
              <a:t>Que</a:t>
            </a:r>
            <a:r>
              <a:rPr lang="en-US" dirty="0"/>
              <a:t> </a:t>
            </a:r>
            <a:r>
              <a:rPr lang="en-US" dirty="0" err="1" smtClean="0"/>
              <a:t>prescribimos</a:t>
            </a:r>
            <a:endParaRPr lang="en-US" dirty="0" smtClean="0"/>
          </a:p>
          <a:p>
            <a:r>
              <a:rPr lang="en-US" dirty="0" err="1" smtClean="0"/>
              <a:t>Por</a:t>
            </a:r>
            <a:r>
              <a:rPr lang="en-US" dirty="0" smtClean="0"/>
              <a:t> </a:t>
            </a:r>
            <a:r>
              <a:rPr lang="en-US" dirty="0" err="1" smtClean="0"/>
              <a:t>que</a:t>
            </a:r>
            <a:r>
              <a:rPr lang="en-US" dirty="0" smtClean="0"/>
              <a:t> </a:t>
            </a:r>
            <a:r>
              <a:rPr lang="en-US" dirty="0" err="1" smtClean="0"/>
              <a:t>prescribimos</a:t>
            </a:r>
            <a:endParaRPr lang="en-US" dirty="0"/>
          </a:p>
          <a:p>
            <a:r>
              <a:rPr lang="en-US" dirty="0"/>
              <a:t>Como </a:t>
            </a:r>
            <a:r>
              <a:rPr lang="en-US" dirty="0" err="1"/>
              <a:t>prescribimos</a:t>
            </a:r>
            <a:endParaRPr lang="en-US" dirty="0"/>
          </a:p>
          <a:p>
            <a:r>
              <a:rPr lang="en-US" dirty="0"/>
              <a:t>Para </a:t>
            </a:r>
            <a:r>
              <a:rPr lang="en-US" dirty="0" err="1"/>
              <a:t>que</a:t>
            </a:r>
            <a:r>
              <a:rPr lang="en-US" dirty="0"/>
              <a:t> </a:t>
            </a:r>
            <a:r>
              <a:rPr lang="en-US" dirty="0" err="1"/>
              <a:t>prescribimos</a:t>
            </a: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23554" name="1 Título"/>
          <p:cNvSpPr>
            <a:spLocks noGrp="1"/>
          </p:cNvSpPr>
          <p:nvPr>
            <p:ph type="title"/>
          </p:nvPr>
        </p:nvSpPr>
        <p:spPr/>
        <p:txBody>
          <a:bodyPr/>
          <a:lstStyle/>
          <a:p>
            <a:pPr eaLnBrk="1" hangingPunct="1">
              <a:defRPr/>
            </a:pPr>
            <a:r>
              <a:rPr lang="es-MX" b="1" dirty="0" smtClean="0">
                <a:solidFill>
                  <a:schemeClr val="accent4"/>
                </a:solidFill>
              </a:rPr>
              <a:t>CONSIDERACIONES LEGALES</a:t>
            </a:r>
            <a:endParaRPr lang="es-MX" dirty="0" smtClean="0">
              <a:solidFill>
                <a:srgbClr val="89006F"/>
              </a:solidFill>
            </a:endParaRPr>
          </a:p>
        </p:txBody>
      </p:sp>
      <p:sp>
        <p:nvSpPr>
          <p:cNvPr id="26627" name="2 Marcador de contenido"/>
          <p:cNvSpPr>
            <a:spLocks noGrp="1"/>
          </p:cNvSpPr>
          <p:nvPr>
            <p:ph idx="1"/>
          </p:nvPr>
        </p:nvSpPr>
        <p:spPr/>
        <p:txBody>
          <a:bodyPr>
            <a:normAutofit lnSpcReduction="10000"/>
          </a:bodyPr>
          <a:lstStyle/>
          <a:p>
            <a:pPr eaLnBrk="1" hangingPunct="1">
              <a:buFont typeface="Wingdings 2" pitchFamily="18" charset="2"/>
              <a:buNone/>
            </a:pPr>
            <a:r>
              <a:rPr lang="es-MX" b="1" i="1" dirty="0" smtClean="0">
                <a:solidFill>
                  <a:schemeClr val="accent1"/>
                </a:solidFill>
              </a:rPr>
              <a:t>	</a:t>
            </a:r>
          </a:p>
          <a:p>
            <a:pPr eaLnBrk="1" hangingPunct="1">
              <a:buFont typeface="Wingdings 2" pitchFamily="18" charset="2"/>
              <a:buNone/>
            </a:pPr>
            <a:r>
              <a:rPr lang="es-MX" b="1" i="1" dirty="0" smtClean="0">
                <a:solidFill>
                  <a:schemeClr val="accent1"/>
                </a:solidFill>
              </a:rPr>
              <a:t>	</a:t>
            </a:r>
            <a:r>
              <a:rPr lang="es-MX" b="1" i="1" dirty="0" smtClean="0">
                <a:solidFill>
                  <a:srgbClr val="00B0F0"/>
                </a:solidFill>
              </a:rPr>
              <a:t>Ley General de Salud:</a:t>
            </a:r>
          </a:p>
          <a:p>
            <a:pPr eaLnBrk="1" hangingPunct="1">
              <a:buFont typeface="Wingdings 2" pitchFamily="18" charset="2"/>
              <a:buNone/>
            </a:pPr>
            <a:r>
              <a:rPr lang="es-MX" dirty="0" smtClean="0"/>
              <a:t>	Título II, cap. II, art. 44 al 60, donde del 50 al 52 se refieren al “recetario especial mediante código de barras”.</a:t>
            </a:r>
          </a:p>
          <a:p>
            <a:pPr eaLnBrk="1" hangingPunct="1">
              <a:buFont typeface="Wingdings 2" pitchFamily="18" charset="2"/>
              <a:buNone/>
            </a:pPr>
            <a:endParaRPr lang="es-MX" sz="1000" dirty="0" smtClean="0"/>
          </a:p>
          <a:p>
            <a:pPr eaLnBrk="1" hangingPunct="1">
              <a:buFont typeface="Wingdings 2" pitchFamily="18" charset="2"/>
              <a:buNone/>
            </a:pPr>
            <a:r>
              <a:rPr lang="es-MX" dirty="0" smtClean="0"/>
              <a:t>	Título II (Insumos), cap. I (Disposiciones comunes), sección III, art. 28, se refiere solo a la “prescripción” </a:t>
            </a:r>
          </a:p>
          <a:p>
            <a:pPr eaLnBrk="1" hangingPunct="1">
              <a:buFont typeface="Wingdings 2" pitchFamily="18" charset="2"/>
              <a:buNone/>
            </a:pPr>
            <a:r>
              <a:rPr lang="es-MX" dirty="0" smtClean="0"/>
              <a:t>	</a:t>
            </a:r>
          </a:p>
          <a:p>
            <a:pPr eaLnBrk="1" hangingPunct="1">
              <a:buFont typeface="Wingdings 2" pitchFamily="18" charset="2"/>
              <a:buNone/>
            </a:pPr>
            <a:endParaRPr lang="es-MX"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24578" name="1 Título"/>
          <p:cNvSpPr>
            <a:spLocks noGrp="1"/>
          </p:cNvSpPr>
          <p:nvPr>
            <p:ph type="title"/>
          </p:nvPr>
        </p:nvSpPr>
        <p:spPr/>
        <p:txBody>
          <a:bodyPr>
            <a:normAutofit fontScale="90000"/>
          </a:bodyPr>
          <a:lstStyle/>
          <a:p>
            <a:pPr eaLnBrk="1" hangingPunct="1">
              <a:defRPr/>
            </a:pPr>
            <a:r>
              <a:rPr lang="es-MX" b="1" dirty="0" smtClean="0">
                <a:solidFill>
                  <a:schemeClr val="accent4"/>
                </a:solidFill>
              </a:rPr>
              <a:t>LEY GENERAL DE SALUD (MEXICO)</a:t>
            </a:r>
          </a:p>
        </p:txBody>
      </p:sp>
      <p:sp>
        <p:nvSpPr>
          <p:cNvPr id="27651" name="2 Marcador de contenido"/>
          <p:cNvSpPr>
            <a:spLocks noGrp="1"/>
          </p:cNvSpPr>
          <p:nvPr>
            <p:ph idx="1"/>
          </p:nvPr>
        </p:nvSpPr>
        <p:spPr/>
        <p:txBody>
          <a:bodyPr>
            <a:normAutofit fontScale="85000" lnSpcReduction="20000"/>
          </a:bodyPr>
          <a:lstStyle/>
          <a:p>
            <a:pPr eaLnBrk="1" hangingPunct="1">
              <a:buFont typeface="Wingdings 2" pitchFamily="18" charset="2"/>
              <a:buNone/>
            </a:pPr>
            <a:r>
              <a:rPr lang="es-MX" smtClean="0"/>
              <a:t>Algunos artículos que deben tomarse en cuenta:</a:t>
            </a:r>
          </a:p>
          <a:p>
            <a:pPr eaLnBrk="1" hangingPunct="1">
              <a:buFont typeface="Wingdings 2" pitchFamily="18" charset="2"/>
              <a:buNone/>
            </a:pPr>
            <a:endParaRPr lang="es-MX" smtClean="0"/>
          </a:p>
          <a:p>
            <a:pPr algn="just" eaLnBrk="1" hangingPunct="1">
              <a:buFont typeface="Wingdings 2" pitchFamily="18" charset="2"/>
              <a:buNone/>
            </a:pPr>
            <a:r>
              <a:rPr lang="es-MX" b="1" i="1" smtClean="0"/>
              <a:t>Art. 29. </a:t>
            </a:r>
            <a:r>
              <a:rPr lang="es-MX" smtClean="0"/>
              <a:t>La receta médica deberá contener impreso el nombre y domicilio completos y el número de cédula profesional de quien prescribe, así como llevar la ficha y firma autógrafa del emisor.</a:t>
            </a:r>
          </a:p>
          <a:p>
            <a:pPr algn="just" eaLnBrk="1" hangingPunct="1">
              <a:buFont typeface="Wingdings 2" pitchFamily="18" charset="2"/>
              <a:buNone/>
            </a:pPr>
            <a:endParaRPr lang="es-MX" sz="1200" smtClean="0"/>
          </a:p>
          <a:p>
            <a:pPr algn="just" eaLnBrk="1" hangingPunct="1">
              <a:buFont typeface="Wingdings 2" pitchFamily="18" charset="2"/>
              <a:buNone/>
            </a:pPr>
            <a:r>
              <a:rPr lang="es-MX" b="1" i="1" smtClean="0"/>
              <a:t>Art. 30. </a:t>
            </a:r>
            <a:r>
              <a:rPr lang="es-MX" smtClean="0"/>
              <a:t>El emisor de la receta al prescribir, indicará la dosis, presentación, vía de administración, frecuencia y tiempo de duración del medicamento.</a:t>
            </a:r>
            <a:endParaRPr lang="es-MX" b="1" i="1" smtClean="0"/>
          </a:p>
          <a:p>
            <a:pPr algn="just" eaLnBrk="1" hangingPunct="1">
              <a:buFont typeface="Wingdings 2" pitchFamily="18" charset="2"/>
              <a:buNone/>
            </a:pPr>
            <a:endParaRPr lang="es-MX" b="1" i="1" smtClean="0"/>
          </a:p>
          <a:p>
            <a:pPr algn="just" eaLnBrk="1" hangingPunct="1">
              <a:buFont typeface="Wingdings 2" pitchFamily="18" charset="2"/>
              <a:buNone/>
            </a:pPr>
            <a:endParaRPr lang="es-MX" b="1" i="1" smtClean="0"/>
          </a:p>
          <a:p>
            <a:pPr algn="just" eaLnBrk="1" hangingPunct="1">
              <a:buFont typeface="Wingdings 2" pitchFamily="18" charset="2"/>
              <a:buNone/>
            </a:pPr>
            <a:r>
              <a:rPr lang="es-MX" b="1" i="1"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25602" name="1 Título"/>
          <p:cNvSpPr>
            <a:spLocks noGrp="1"/>
          </p:cNvSpPr>
          <p:nvPr>
            <p:ph type="title"/>
          </p:nvPr>
        </p:nvSpPr>
        <p:spPr/>
        <p:txBody>
          <a:bodyPr>
            <a:normAutofit fontScale="90000"/>
          </a:bodyPr>
          <a:lstStyle/>
          <a:p>
            <a:pPr eaLnBrk="1" hangingPunct="1">
              <a:defRPr/>
            </a:pPr>
            <a:r>
              <a:rPr lang="es-MX" b="1" dirty="0" smtClean="0">
                <a:solidFill>
                  <a:schemeClr val="accent4"/>
                </a:solidFill>
              </a:rPr>
              <a:t>LEY GENERAL DE SALUD (MEXICO)</a:t>
            </a:r>
            <a:endParaRPr lang="es-MX" dirty="0" smtClean="0">
              <a:solidFill>
                <a:srgbClr val="89006F"/>
              </a:solidFill>
            </a:endParaRPr>
          </a:p>
        </p:txBody>
      </p:sp>
      <p:sp>
        <p:nvSpPr>
          <p:cNvPr id="25603" name="2 Marcador de contenido"/>
          <p:cNvSpPr>
            <a:spLocks noGrp="1"/>
          </p:cNvSpPr>
          <p:nvPr>
            <p:ph idx="1"/>
          </p:nvPr>
        </p:nvSpPr>
        <p:spPr/>
        <p:txBody>
          <a:bodyPr>
            <a:normAutofit fontScale="92500" lnSpcReduction="10000"/>
          </a:bodyPr>
          <a:lstStyle/>
          <a:p>
            <a:pPr algn="just" eaLnBrk="1" hangingPunct="1">
              <a:buFont typeface="Wingdings 2" pitchFamily="18" charset="2"/>
              <a:buNone/>
              <a:defRPr/>
            </a:pPr>
            <a:r>
              <a:rPr lang="es-MX" b="1" i="1" dirty="0" smtClean="0"/>
              <a:t>Art. 31. </a:t>
            </a:r>
            <a:r>
              <a:rPr lang="es-MX" dirty="0" smtClean="0"/>
              <a:t>El emisor de la receta prescribirá los medicamentos de  conformidad con lo siguiente:</a:t>
            </a:r>
          </a:p>
          <a:p>
            <a:pPr algn="just" eaLnBrk="1" hangingPunct="1">
              <a:buFont typeface="Wingdings 2" pitchFamily="18" charset="2"/>
              <a:buNone/>
              <a:defRPr/>
            </a:pPr>
            <a:endParaRPr lang="es-MX" dirty="0" smtClean="0"/>
          </a:p>
          <a:p>
            <a:pPr marL="571500" indent="-571500" algn="just" eaLnBrk="1" hangingPunct="1">
              <a:buFont typeface="Wingdings 2" pitchFamily="18" charset="2"/>
              <a:buAutoNum type="romanUcPeriod"/>
              <a:defRPr/>
            </a:pPr>
            <a:r>
              <a:rPr lang="es-MX" dirty="0" smtClean="0"/>
              <a:t>Cuando se trate de los incluidos en el Catálogo de Medicamentos Genéricos Intercambiables a que hace referencia el art. 75 de este ordenamiento, deberá anotar la denominación genérica y si lo desea, podrá indicar la denominación distintiva de su preferencia.</a:t>
            </a:r>
          </a:p>
          <a:p>
            <a:pPr marL="571500" indent="-571500" algn="just" eaLnBrk="1" hangingPunct="1">
              <a:buFont typeface="Wingdings 2" pitchFamily="18" charset="2"/>
              <a:buNone/>
              <a:defRPr/>
            </a:pPr>
            <a:r>
              <a:rPr lang="es-MX" dirty="0" smtClean="0"/>
              <a:t> </a:t>
            </a:r>
            <a:endParaRPr lang="es-MX" b="1" i="1"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27650" name="1 Título"/>
          <p:cNvSpPr>
            <a:spLocks noGrp="1"/>
          </p:cNvSpPr>
          <p:nvPr>
            <p:ph type="title"/>
          </p:nvPr>
        </p:nvSpPr>
        <p:spPr/>
        <p:txBody>
          <a:bodyPr>
            <a:normAutofit fontScale="90000"/>
          </a:bodyPr>
          <a:lstStyle/>
          <a:p>
            <a:pPr eaLnBrk="1" hangingPunct="1">
              <a:defRPr/>
            </a:pPr>
            <a:r>
              <a:rPr lang="es-MX" b="1" dirty="0" smtClean="0">
                <a:solidFill>
                  <a:schemeClr val="accent4"/>
                </a:solidFill>
              </a:rPr>
              <a:t>LEY GENERAL DE SALUD (MEXICO)</a:t>
            </a:r>
            <a:endParaRPr lang="es-MX" dirty="0" smtClean="0">
              <a:solidFill>
                <a:srgbClr val="89006F"/>
              </a:solidFill>
            </a:endParaRPr>
          </a:p>
        </p:txBody>
      </p:sp>
      <p:sp>
        <p:nvSpPr>
          <p:cNvPr id="27651" name="2 Marcador de contenido"/>
          <p:cNvSpPr>
            <a:spLocks noGrp="1"/>
          </p:cNvSpPr>
          <p:nvPr>
            <p:ph idx="1"/>
          </p:nvPr>
        </p:nvSpPr>
        <p:spPr>
          <a:xfrm>
            <a:off x="301625" y="1527175"/>
            <a:ext cx="8504238" cy="4902200"/>
          </a:xfrm>
        </p:spPr>
        <p:txBody>
          <a:bodyPr>
            <a:normAutofit fontScale="92500" lnSpcReduction="10000"/>
          </a:bodyPr>
          <a:lstStyle/>
          <a:p>
            <a:pPr marL="571500" indent="-571500" algn="just" eaLnBrk="1" hangingPunct="1">
              <a:buFont typeface="Wingdings 2" pitchFamily="18" charset="2"/>
              <a:buAutoNum type="romanUcPeriod" startAt="2"/>
              <a:defRPr/>
            </a:pPr>
            <a:r>
              <a:rPr lang="es-MX" dirty="0" smtClean="0"/>
              <a:t>En el caso de los que no estén incluidos en el catálogo referido en la fracción anterior , podrá indistintamente expresar la denominación distintiva o conjuntamente las denominaciones genérica y distintiva.</a:t>
            </a:r>
          </a:p>
          <a:p>
            <a:pPr marL="571500" indent="-571500" algn="just" eaLnBrk="1" hangingPunct="1">
              <a:buFont typeface="Wingdings 2" pitchFamily="18" charset="2"/>
              <a:buNone/>
              <a:defRPr/>
            </a:pPr>
            <a:endParaRPr lang="es-MX" sz="1050" dirty="0" smtClean="0"/>
          </a:p>
          <a:p>
            <a:pPr marL="571500" indent="-571500" algn="just" eaLnBrk="1" hangingPunct="1">
              <a:buFont typeface="Wingdings 2" pitchFamily="18" charset="2"/>
              <a:buNone/>
              <a:defRPr/>
            </a:pPr>
            <a:r>
              <a:rPr lang="es-MX" b="1" i="1" dirty="0" smtClean="0"/>
              <a:t>Art. 32. </a:t>
            </a:r>
            <a:r>
              <a:rPr lang="es-MX" dirty="0" smtClean="0"/>
              <a:t>La prescripción en Instituciones Públicas se ajustará a lo que en cada una de ellas se señale, debiéndose utilizar en todos los casos únicamente las Denominaciones Genéricas de los medicamentos incluidos en el Cuadro Básico de insumos para el primero, segundo y tercer nivel.</a:t>
            </a:r>
            <a:endParaRPr lang="es-MX" b="1" i="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30722" name="1 Título"/>
          <p:cNvSpPr>
            <a:spLocks noGrp="1"/>
          </p:cNvSpPr>
          <p:nvPr>
            <p:ph type="title"/>
          </p:nvPr>
        </p:nvSpPr>
        <p:spPr>
          <a:xfrm>
            <a:off x="301625" y="228600"/>
            <a:ext cx="8534400" cy="1057275"/>
          </a:xfrm>
        </p:spPr>
        <p:txBody>
          <a:bodyPr>
            <a:normAutofit fontScale="90000"/>
          </a:bodyPr>
          <a:lstStyle/>
          <a:p>
            <a:pPr eaLnBrk="1" hangingPunct="1">
              <a:defRPr/>
            </a:pPr>
            <a:r>
              <a:rPr lang="es-MX" b="1" dirty="0" smtClean="0">
                <a:solidFill>
                  <a:schemeClr val="accent4"/>
                </a:solidFill>
              </a:rPr>
              <a:t>RECOMENDACIONES PARA LA PRESCRIPCIÓN DE MEDICAMENTOS</a:t>
            </a:r>
          </a:p>
        </p:txBody>
      </p:sp>
      <p:sp>
        <p:nvSpPr>
          <p:cNvPr id="30723" name="2 Marcador de contenido"/>
          <p:cNvSpPr>
            <a:spLocks noGrp="1"/>
          </p:cNvSpPr>
          <p:nvPr>
            <p:ph idx="1"/>
          </p:nvPr>
        </p:nvSpPr>
        <p:spPr>
          <a:xfrm>
            <a:off x="301625" y="1428750"/>
            <a:ext cx="8504238" cy="5429250"/>
          </a:xfrm>
        </p:spPr>
        <p:txBody>
          <a:bodyPr>
            <a:normAutofit fontScale="92500" lnSpcReduction="10000"/>
          </a:bodyPr>
          <a:lstStyle/>
          <a:p>
            <a:pPr marL="571500" indent="-571500" algn="just" eaLnBrk="1" hangingPunct="1">
              <a:buFont typeface="Wingdings 2" pitchFamily="18" charset="2"/>
              <a:buAutoNum type="romanUcPeriod"/>
            </a:pPr>
            <a:r>
              <a:rPr lang="es-MX" b="1" i="1" dirty="0" smtClean="0">
                <a:solidFill>
                  <a:srgbClr val="002060"/>
                </a:solidFill>
              </a:rPr>
              <a:t>Seleccionar grupos de medicamentos por criterios de efectividad, eficacia, seguridad:</a:t>
            </a:r>
          </a:p>
          <a:p>
            <a:pPr marL="571500" indent="-571500" algn="just" eaLnBrk="1" hangingPunct="1">
              <a:buFont typeface="Wingdings 2" pitchFamily="18" charset="2"/>
              <a:buAutoNum type="alphaLcParenR"/>
            </a:pPr>
            <a:r>
              <a:rPr lang="es-MX" dirty="0" smtClean="0"/>
              <a:t>Reconocer la fisiopatología de los problemas de salud más prevalentes.</a:t>
            </a:r>
          </a:p>
          <a:p>
            <a:pPr marL="571500" indent="-571500" algn="just" eaLnBrk="1" hangingPunct="1">
              <a:buFont typeface="Wingdings 2" pitchFamily="18" charset="2"/>
              <a:buAutoNum type="alphaLcParenR"/>
            </a:pPr>
            <a:r>
              <a:rPr lang="es-MX" dirty="0" smtClean="0"/>
              <a:t>Identificar sitios y mecanismos de acción farmacológica terapéutica contra enfermedades más prevalentes.</a:t>
            </a:r>
          </a:p>
          <a:p>
            <a:pPr marL="571500" indent="-571500" algn="just" eaLnBrk="1" hangingPunct="1">
              <a:buFont typeface="Wingdings 2" pitchFamily="18" charset="2"/>
              <a:buAutoNum type="alphaLcParenR"/>
            </a:pPr>
            <a:r>
              <a:rPr lang="es-MX" dirty="0" smtClean="0"/>
              <a:t>Seleccionar grupos de fármacos útiles: por su perfil farmacológico , eficacia, seguridad (efectos adversos leves o graves), conveniencia (contraindicaciones, interacciones, perfil </a:t>
            </a:r>
            <a:r>
              <a:rPr lang="es-MX" dirty="0" err="1" smtClean="0"/>
              <a:t>farmacocinético</a:t>
            </a:r>
            <a:r>
              <a:rPr lang="es-MX" dirty="0" smtClean="0"/>
              <a:t>), costo y accesibilidad.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31746" name="1 Título"/>
          <p:cNvSpPr>
            <a:spLocks noGrp="1"/>
          </p:cNvSpPr>
          <p:nvPr>
            <p:ph type="title"/>
          </p:nvPr>
        </p:nvSpPr>
        <p:spPr>
          <a:xfrm>
            <a:off x="301625" y="0"/>
            <a:ext cx="8534400" cy="1214438"/>
          </a:xfrm>
        </p:spPr>
        <p:txBody>
          <a:bodyPr>
            <a:normAutofit fontScale="90000"/>
          </a:bodyPr>
          <a:lstStyle/>
          <a:p>
            <a:pPr eaLnBrk="1" hangingPunct="1">
              <a:defRPr/>
            </a:pPr>
            <a:r>
              <a:rPr lang="es-MX" b="1" dirty="0" smtClean="0">
                <a:solidFill>
                  <a:schemeClr val="accent4"/>
                </a:solidFill>
              </a:rPr>
              <a:t>RECOMENDACIONES PARA LA PRESCRIPCIÓN DE MEDICAMENTOS</a:t>
            </a:r>
            <a:endParaRPr lang="es-MX" dirty="0" smtClean="0">
              <a:solidFill>
                <a:srgbClr val="89006F"/>
              </a:solidFill>
            </a:endParaRPr>
          </a:p>
        </p:txBody>
      </p:sp>
      <p:sp>
        <p:nvSpPr>
          <p:cNvPr id="31747" name="2 Marcador de contenido"/>
          <p:cNvSpPr>
            <a:spLocks noGrp="1"/>
          </p:cNvSpPr>
          <p:nvPr>
            <p:ph idx="1"/>
          </p:nvPr>
        </p:nvSpPr>
        <p:spPr/>
        <p:txBody>
          <a:bodyPr>
            <a:normAutofit fontScale="92500"/>
          </a:bodyPr>
          <a:lstStyle/>
          <a:p>
            <a:pPr algn="just" eaLnBrk="1" hangingPunct="1">
              <a:buFont typeface="Wingdings 2" pitchFamily="18" charset="2"/>
              <a:buNone/>
            </a:pPr>
            <a:endParaRPr lang="es-MX" sz="1200" smtClean="0">
              <a:solidFill>
                <a:schemeClr val="accent1"/>
              </a:solidFill>
            </a:endParaRPr>
          </a:p>
          <a:p>
            <a:pPr algn="just" eaLnBrk="1" hangingPunct="1">
              <a:buFont typeface="Wingdings 2" pitchFamily="18" charset="2"/>
              <a:buNone/>
            </a:pPr>
            <a:r>
              <a:rPr lang="es-MX" smtClean="0">
                <a:solidFill>
                  <a:schemeClr val="accent1"/>
                </a:solidFill>
              </a:rPr>
              <a:t>d)</a:t>
            </a:r>
            <a:r>
              <a:rPr lang="es-MX" smtClean="0"/>
              <a:t> Reconocer los factores cinéticos determinantes de la concentración en el estado estable de los medicamentos seleccionados: su latencia, intensidad y duración de efectos.</a:t>
            </a:r>
          </a:p>
          <a:p>
            <a:pPr algn="just" eaLnBrk="1" hangingPunct="1">
              <a:buFont typeface="Wingdings 2" pitchFamily="18" charset="2"/>
              <a:buNone/>
            </a:pPr>
            <a:r>
              <a:rPr lang="es-MX" smtClean="0">
                <a:solidFill>
                  <a:schemeClr val="accent1"/>
                </a:solidFill>
              </a:rPr>
              <a:t>e) </a:t>
            </a:r>
            <a:r>
              <a:rPr lang="es-MX" smtClean="0"/>
              <a:t>Optimizar y sistematizar la búsqueda de información científica sobre medicamentos.</a:t>
            </a:r>
          </a:p>
          <a:p>
            <a:pPr algn="just" eaLnBrk="1" hangingPunct="1">
              <a:buFont typeface="Wingdings 2" pitchFamily="18" charset="2"/>
              <a:buNone/>
            </a:pPr>
            <a:r>
              <a:rPr lang="es-MX" smtClean="0">
                <a:solidFill>
                  <a:schemeClr val="accent1"/>
                </a:solidFill>
              </a:rPr>
              <a:t>f) </a:t>
            </a:r>
            <a:r>
              <a:rPr lang="es-MX" smtClean="0"/>
              <a:t>Enterarse de los medicamentos en el mercado y comparar fuentes de  información y confiabilidad.</a:t>
            </a:r>
          </a:p>
          <a:p>
            <a:pPr eaLnBrk="1" hangingPunct="1">
              <a:buFont typeface="Wingdings 2" pitchFamily="18" charset="2"/>
              <a:buNone/>
            </a:pPr>
            <a:endParaRPr lang="es-MX"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32770" name="1 Título"/>
          <p:cNvSpPr>
            <a:spLocks noGrp="1"/>
          </p:cNvSpPr>
          <p:nvPr>
            <p:ph type="title"/>
          </p:nvPr>
        </p:nvSpPr>
        <p:spPr>
          <a:xfrm>
            <a:off x="301625" y="228600"/>
            <a:ext cx="8534400" cy="914400"/>
          </a:xfrm>
        </p:spPr>
        <p:txBody>
          <a:bodyPr>
            <a:normAutofit fontScale="90000"/>
          </a:bodyPr>
          <a:lstStyle/>
          <a:p>
            <a:pPr eaLnBrk="1" hangingPunct="1">
              <a:defRPr/>
            </a:pPr>
            <a:r>
              <a:rPr lang="es-MX" b="1" dirty="0" smtClean="0">
                <a:solidFill>
                  <a:schemeClr val="accent4"/>
                </a:solidFill>
              </a:rPr>
              <a:t>RECOMENDACIONES PARA LA PRESCRIPCIÓN DE MEDICAMENTOS</a:t>
            </a:r>
            <a:endParaRPr lang="es-MX" dirty="0" smtClean="0">
              <a:solidFill>
                <a:srgbClr val="89006F"/>
              </a:solidFill>
            </a:endParaRPr>
          </a:p>
        </p:txBody>
      </p:sp>
      <p:sp>
        <p:nvSpPr>
          <p:cNvPr id="32771" name="2 Marcador de contenido"/>
          <p:cNvSpPr>
            <a:spLocks noGrp="1"/>
          </p:cNvSpPr>
          <p:nvPr>
            <p:ph idx="1"/>
          </p:nvPr>
        </p:nvSpPr>
        <p:spPr/>
        <p:txBody>
          <a:bodyPr>
            <a:normAutofit/>
          </a:bodyPr>
          <a:lstStyle/>
          <a:p>
            <a:pPr eaLnBrk="1" hangingPunct="1">
              <a:buFont typeface="Wingdings 2" pitchFamily="18" charset="2"/>
              <a:buNone/>
              <a:defRPr/>
            </a:pPr>
            <a:r>
              <a:rPr lang="es-MX" b="1" dirty="0" smtClean="0">
                <a:solidFill>
                  <a:schemeClr val="accent1"/>
                </a:solidFill>
              </a:rPr>
              <a:t> </a:t>
            </a:r>
            <a:r>
              <a:rPr lang="es-MX" b="1" i="1" dirty="0" smtClean="0">
                <a:solidFill>
                  <a:schemeClr val="accent1"/>
                </a:solidFill>
              </a:rPr>
              <a:t>II. </a:t>
            </a:r>
            <a:r>
              <a:rPr lang="es-MX" b="1" i="1" dirty="0" smtClean="0">
                <a:solidFill>
                  <a:srgbClr val="002060"/>
                </a:solidFill>
              </a:rPr>
              <a:t>Seleccionar un plan de tratamiento global para un paciente determinado.</a:t>
            </a:r>
          </a:p>
          <a:p>
            <a:pPr eaLnBrk="1" hangingPunct="1">
              <a:buFont typeface="Wingdings 2" pitchFamily="18" charset="2"/>
              <a:buNone/>
              <a:defRPr/>
            </a:pPr>
            <a:endParaRPr lang="es-MX" sz="1600" b="1" i="1" dirty="0" smtClean="0">
              <a:solidFill>
                <a:schemeClr val="accent1"/>
              </a:solidFill>
            </a:endParaRPr>
          </a:p>
          <a:p>
            <a:pPr marL="514350" indent="-514350" algn="just" eaLnBrk="1" hangingPunct="1">
              <a:buFont typeface="Wingdings 2" pitchFamily="18" charset="2"/>
              <a:buAutoNum type="alphaLcParenR"/>
              <a:defRPr/>
            </a:pPr>
            <a:r>
              <a:rPr lang="es-MX" dirty="0" smtClean="0"/>
              <a:t>Definir el problema del paciente</a:t>
            </a:r>
          </a:p>
          <a:p>
            <a:pPr marL="514350" indent="-514350" algn="just" eaLnBrk="1" hangingPunct="1">
              <a:buFont typeface="Wingdings 2" pitchFamily="18" charset="2"/>
              <a:buAutoNum type="alphaLcParenR"/>
              <a:defRPr/>
            </a:pPr>
            <a:r>
              <a:rPr lang="es-MX" dirty="0" smtClean="0"/>
              <a:t>Establecer la fisiopatología subyacente</a:t>
            </a:r>
          </a:p>
          <a:p>
            <a:pPr marL="514350" indent="-514350" algn="just" eaLnBrk="1" hangingPunct="1">
              <a:buFont typeface="Wingdings 2" pitchFamily="18" charset="2"/>
              <a:buAutoNum type="alphaLcParenR"/>
              <a:defRPr/>
            </a:pPr>
            <a:r>
              <a:rPr lang="es-MX" dirty="0" smtClean="0"/>
              <a:t>Especificar los objetivos terapéuticos</a:t>
            </a:r>
          </a:p>
          <a:p>
            <a:pPr marL="514350" indent="-514350" algn="just" eaLnBrk="1" hangingPunct="1">
              <a:buFont typeface="Wingdings 2" pitchFamily="18" charset="2"/>
              <a:buAutoNum type="alphaLcParenR"/>
              <a:defRPr/>
            </a:pPr>
            <a:r>
              <a:rPr lang="es-MX" dirty="0" smtClean="0"/>
              <a:t>Seleccionar estrategias terapéuticas</a:t>
            </a:r>
          </a:p>
          <a:p>
            <a:pPr marL="514350" indent="-514350" algn="just" eaLnBrk="1" hangingPunct="1">
              <a:buFont typeface="Wingdings 2" pitchFamily="18" charset="2"/>
              <a:buAutoNum type="alphaLcParenR"/>
              <a:defRPr/>
            </a:pPr>
            <a:r>
              <a:rPr lang="es-MX" dirty="0" smtClean="0"/>
              <a:t>Especificar y explicar detalladamente el tratamiento no farmacológico</a:t>
            </a:r>
          </a:p>
          <a:p>
            <a:pPr marL="514350" indent="-514350" algn="just" eaLnBrk="1" hangingPunct="1">
              <a:buFont typeface="Wingdings 2" pitchFamily="18" charset="2"/>
              <a:buNone/>
              <a:defRPr/>
            </a:pPr>
            <a:endParaRPr lang="es-MX"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33794" name="1 Título"/>
          <p:cNvSpPr>
            <a:spLocks noGrp="1"/>
          </p:cNvSpPr>
          <p:nvPr>
            <p:ph type="title"/>
          </p:nvPr>
        </p:nvSpPr>
        <p:spPr>
          <a:xfrm>
            <a:off x="301625" y="228600"/>
            <a:ext cx="8534400" cy="914400"/>
          </a:xfrm>
        </p:spPr>
        <p:txBody>
          <a:bodyPr>
            <a:normAutofit fontScale="90000"/>
          </a:bodyPr>
          <a:lstStyle/>
          <a:p>
            <a:pPr eaLnBrk="1" hangingPunct="1">
              <a:defRPr/>
            </a:pPr>
            <a:r>
              <a:rPr lang="es-MX" b="1" dirty="0" smtClean="0">
                <a:solidFill>
                  <a:schemeClr val="accent4"/>
                </a:solidFill>
              </a:rPr>
              <a:t>RECOMENDACIONES PARA LA PRESCRIPCIÓN DE MEDICAMENTOS</a:t>
            </a:r>
            <a:endParaRPr lang="es-MX" dirty="0" smtClean="0">
              <a:solidFill>
                <a:srgbClr val="89006F"/>
              </a:solidFill>
            </a:endParaRPr>
          </a:p>
        </p:txBody>
      </p:sp>
      <p:sp>
        <p:nvSpPr>
          <p:cNvPr id="33795" name="2 Marcador de contenido"/>
          <p:cNvSpPr>
            <a:spLocks noGrp="1"/>
          </p:cNvSpPr>
          <p:nvPr>
            <p:ph idx="1"/>
          </p:nvPr>
        </p:nvSpPr>
        <p:spPr/>
        <p:txBody>
          <a:bodyPr>
            <a:normAutofit fontScale="92500" lnSpcReduction="10000"/>
          </a:bodyPr>
          <a:lstStyle/>
          <a:p>
            <a:pPr algn="just" eaLnBrk="1" hangingPunct="1">
              <a:buFont typeface="Wingdings 2" pitchFamily="18" charset="2"/>
              <a:buNone/>
            </a:pPr>
            <a:endParaRPr lang="es-MX" smtClean="0">
              <a:solidFill>
                <a:schemeClr val="accent1"/>
              </a:solidFill>
            </a:endParaRPr>
          </a:p>
          <a:p>
            <a:pPr algn="just" eaLnBrk="1" hangingPunct="1">
              <a:buFont typeface="Wingdings 2" pitchFamily="18" charset="2"/>
              <a:buNone/>
            </a:pPr>
            <a:r>
              <a:rPr lang="es-MX" smtClean="0">
                <a:solidFill>
                  <a:schemeClr val="accent1"/>
                </a:solidFill>
              </a:rPr>
              <a:t>f) </a:t>
            </a:r>
            <a:r>
              <a:rPr lang="es-MX" smtClean="0"/>
              <a:t>Tratamiento farmacológico: verificar que principio activo  y que conveniencia o aplicabilidad para ese paciente (contraindicaciones, interacciones, cumplimiento): nombre genérico (comercial), forma farmacéutica, dosis, vía de administración, intervalo entre dosis, relación con alimentos, alcohol y duración total del tratamiento.</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01625" y="228600"/>
            <a:ext cx="8534400" cy="985838"/>
          </a:xfrm>
        </p:spPr>
        <p:txBody>
          <a:bodyPr>
            <a:normAutofit fontScale="90000"/>
          </a:bodyPr>
          <a:lstStyle/>
          <a:p>
            <a:pPr>
              <a:defRPr/>
            </a:pPr>
            <a:r>
              <a:rPr lang="es-MX" b="1" dirty="0" smtClean="0"/>
              <a:t>MODELO GENERAL DE ABORDAJE DE LOS CASOS CLINICOS </a:t>
            </a:r>
            <a:endParaRPr lang="es-MX" b="1" dirty="0"/>
          </a:p>
        </p:txBody>
      </p:sp>
      <p:sp>
        <p:nvSpPr>
          <p:cNvPr id="34819" name="2 Marcador de contenido"/>
          <p:cNvSpPr>
            <a:spLocks noGrp="1"/>
          </p:cNvSpPr>
          <p:nvPr>
            <p:ph idx="1"/>
          </p:nvPr>
        </p:nvSpPr>
        <p:spPr>
          <a:xfrm>
            <a:off x="285750" y="1500188"/>
            <a:ext cx="8572500" cy="4572000"/>
          </a:xfrm>
        </p:spPr>
        <p:txBody>
          <a:bodyPr>
            <a:normAutofit lnSpcReduction="10000"/>
          </a:bodyPr>
          <a:lstStyle/>
          <a:p>
            <a:pPr algn="just">
              <a:buFont typeface="Wingdings 2" pitchFamily="18" charset="2"/>
              <a:buNone/>
            </a:pPr>
            <a:r>
              <a:rPr lang="es-MX" b="1" smtClean="0"/>
              <a:t>CASO:</a:t>
            </a:r>
            <a:r>
              <a:rPr lang="es-MX" smtClean="0"/>
              <a:t>  María de 18 años de edad , acude al servicio de urgencias de un hospital por presentar un cuadro clínico agudo, de aparición nocturna, caracterizado por tos en accesos, con expectoración  mucosa, semilíquida, blanquecina, abundante, acompañada de disnea de medianos esfuerzos, taquicardia leve (100/min) y sibilancias bronquiales audibles con el uso de estetoscopio, lo cual le causa angustia moderada. Sin fiebre </a:t>
            </a:r>
          </a:p>
          <a:p>
            <a:pPr>
              <a:buFont typeface="Wingdings 2" pitchFamily="18" charset="2"/>
              <a:buNone/>
            </a:pPr>
            <a:endParaRPr lang="es-MX"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defRPr/>
            </a:pPr>
            <a:endParaRPr lang="es-MX"/>
          </a:p>
        </p:txBody>
      </p:sp>
      <p:sp>
        <p:nvSpPr>
          <p:cNvPr id="3" name="2 Marcador de contenido"/>
          <p:cNvSpPr>
            <a:spLocks noGrp="1"/>
          </p:cNvSpPr>
          <p:nvPr>
            <p:ph idx="1"/>
          </p:nvPr>
        </p:nvSpPr>
        <p:spPr/>
        <p:txBody>
          <a:bodyPr/>
          <a:lstStyle/>
          <a:p>
            <a:pPr>
              <a:buFont typeface="Wingdings 2" pitchFamily="18" charset="2"/>
              <a:buNone/>
              <a:defRPr/>
            </a:pPr>
            <a:r>
              <a:rPr lang="es-MX" dirty="0" smtClean="0"/>
              <a:t>Diagnóstico:   ASMA BRONQUIAL ALÉRGICA.</a:t>
            </a:r>
          </a:p>
          <a:p>
            <a:pPr>
              <a:buFont typeface="Wingdings 2" pitchFamily="18" charset="2"/>
              <a:buNone/>
              <a:defRPr/>
            </a:pPr>
            <a:endParaRPr lang="es-MX" dirty="0" smtClean="0"/>
          </a:p>
          <a:p>
            <a:pPr marL="514350" indent="-514350">
              <a:buFont typeface="Wingdings 2" pitchFamily="18" charset="2"/>
              <a:buAutoNum type="arabicParenR"/>
              <a:defRPr/>
            </a:pPr>
            <a:r>
              <a:rPr lang="es-MX" dirty="0" smtClean="0"/>
              <a:t>PROCEDIMIENTO</a:t>
            </a:r>
          </a:p>
          <a:p>
            <a:pPr marL="514350" indent="-514350">
              <a:buFont typeface="Wingdings 2" pitchFamily="18" charset="2"/>
              <a:buNone/>
              <a:defRPr/>
            </a:pPr>
            <a:r>
              <a:rPr lang="es-MX" i="1" dirty="0" smtClean="0"/>
              <a:t>Estrategias </a:t>
            </a:r>
            <a:r>
              <a:rPr lang="es-MX" i="1" smtClean="0"/>
              <a:t>Terapeuticas</a:t>
            </a:r>
            <a:endParaRPr lang="es-MX" i="1" dirty="0" smtClean="0"/>
          </a:p>
          <a:p>
            <a:pPr marL="514350" indent="-514350">
              <a:buFont typeface="Wingdings 2" pitchFamily="18" charset="2"/>
              <a:buAutoNum type="arabicParenR"/>
              <a:defRPr/>
            </a:pPr>
            <a:r>
              <a:rPr lang="es-MX" dirty="0" smtClean="0"/>
              <a:t>ACCIONES NO FARMACOLOGICAS</a:t>
            </a:r>
          </a:p>
          <a:p>
            <a:pPr marL="514350" indent="-514350">
              <a:buFont typeface="Wingdings 2" pitchFamily="18" charset="2"/>
              <a:buAutoNum type="arabicParenR"/>
              <a:defRPr/>
            </a:pPr>
            <a:r>
              <a:rPr lang="es-MX" dirty="0" smtClean="0"/>
              <a:t>ACCIONES FARMACOLOGICAS</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219200" y="304800"/>
            <a:ext cx="7772400" cy="1206500"/>
          </a:xfrm>
          <a:prstGeom prst="rect">
            <a:avLst/>
          </a:prstGeom>
          <a:noFill/>
          <a:ln w="12700" cap="sq">
            <a:noFill/>
            <a:miter lim="800000"/>
            <a:headEnd type="none" w="sm" len="sm"/>
            <a:tailEnd type="none" w="sm" len="sm"/>
          </a:ln>
          <a:effectLst/>
        </p:spPr>
        <p:txBody>
          <a:bodyPr anchor="ctr"/>
          <a:lstStyle/>
          <a:p>
            <a:r>
              <a:rPr lang="en-US" sz="4400" dirty="0" err="1"/>
              <a:t>Prescripción</a:t>
            </a:r>
            <a:r>
              <a:rPr lang="en-US" sz="4400" dirty="0"/>
              <a:t> </a:t>
            </a:r>
            <a:r>
              <a:rPr lang="en-US" sz="4400" dirty="0" err="1"/>
              <a:t>clásica</a:t>
            </a:r>
            <a:r>
              <a:rPr lang="en-US" sz="4400" dirty="0"/>
              <a:t> I</a:t>
            </a:r>
            <a:endParaRPr lang="es-ES" sz="4400" dirty="0"/>
          </a:p>
        </p:txBody>
      </p:sp>
      <p:sp>
        <p:nvSpPr>
          <p:cNvPr id="18435" name="Rectangle 3"/>
          <p:cNvSpPr>
            <a:spLocks noChangeArrowheads="1"/>
          </p:cNvSpPr>
          <p:nvPr/>
        </p:nvSpPr>
        <p:spPr bwMode="auto">
          <a:xfrm>
            <a:off x="1219200" y="1600200"/>
            <a:ext cx="7772400" cy="4495800"/>
          </a:xfrm>
          <a:prstGeom prst="rect">
            <a:avLst/>
          </a:prstGeom>
          <a:noFill/>
          <a:ln w="12700" cap="sq">
            <a:noFill/>
            <a:miter lim="800000"/>
            <a:headEnd type="none" w="sm" len="sm"/>
            <a:tailEnd type="none" w="sm" len="sm"/>
          </a:ln>
          <a:effectLst/>
        </p:spPr>
        <p:txBody>
          <a:bodyPr/>
          <a:lstStyle/>
          <a:p>
            <a:pPr marL="342900" indent="-342900">
              <a:spcBef>
                <a:spcPct val="20000"/>
              </a:spcBef>
              <a:buClr>
                <a:schemeClr val="tx2"/>
              </a:buClr>
              <a:buSzPct val="90000"/>
              <a:buFont typeface="Symbol" pitchFamily="18" charset="2"/>
              <a:buChar char="¨"/>
            </a:pPr>
            <a:r>
              <a:rPr lang="en-US" sz="3200" dirty="0" err="1"/>
              <a:t>Hasta</a:t>
            </a:r>
            <a:r>
              <a:rPr lang="en-US" sz="3200" dirty="0"/>
              <a:t> el </a:t>
            </a:r>
            <a:r>
              <a:rPr lang="en-US" sz="3200" dirty="0" err="1"/>
              <a:t>siglo</a:t>
            </a:r>
            <a:r>
              <a:rPr lang="en-US" sz="3200" dirty="0"/>
              <a:t> XI el </a:t>
            </a:r>
            <a:r>
              <a:rPr lang="en-US" sz="3200" dirty="0" err="1"/>
              <a:t>médico</a:t>
            </a:r>
            <a:r>
              <a:rPr lang="en-US" sz="3200" dirty="0"/>
              <a:t> no </a:t>
            </a:r>
            <a:r>
              <a:rPr lang="en-US" sz="3200" dirty="0" err="1"/>
              <a:t>sólo</a:t>
            </a:r>
            <a:r>
              <a:rPr lang="en-US" sz="3200" dirty="0"/>
              <a:t> </a:t>
            </a:r>
            <a:r>
              <a:rPr lang="en-US" sz="3200" dirty="0" err="1"/>
              <a:t>diagnosticaba</a:t>
            </a:r>
            <a:r>
              <a:rPr lang="en-US" sz="3200" dirty="0"/>
              <a:t> </a:t>
            </a:r>
            <a:r>
              <a:rPr lang="en-US" sz="3200" dirty="0" err="1"/>
              <a:t>sino</a:t>
            </a:r>
            <a:r>
              <a:rPr lang="en-US" sz="3200" dirty="0"/>
              <a:t> </a:t>
            </a:r>
            <a:r>
              <a:rPr lang="en-US" sz="3200" dirty="0" err="1"/>
              <a:t>que</a:t>
            </a:r>
            <a:r>
              <a:rPr lang="en-US" sz="3200" dirty="0"/>
              <a:t> </a:t>
            </a:r>
            <a:r>
              <a:rPr lang="en-US" sz="3200" dirty="0" err="1"/>
              <a:t>seleccionaba</a:t>
            </a:r>
            <a:r>
              <a:rPr lang="en-US" sz="3200" dirty="0"/>
              <a:t>, </a:t>
            </a:r>
            <a:r>
              <a:rPr lang="en-US" sz="3200" dirty="0" err="1"/>
              <a:t>preparaba</a:t>
            </a:r>
            <a:r>
              <a:rPr lang="en-US" sz="3200" dirty="0"/>
              <a:t>, </a:t>
            </a:r>
            <a:r>
              <a:rPr lang="en-US" sz="3200" dirty="0" err="1"/>
              <a:t>indicaba</a:t>
            </a:r>
            <a:r>
              <a:rPr lang="en-US" sz="3200" dirty="0"/>
              <a:t> y </a:t>
            </a:r>
            <a:r>
              <a:rPr lang="en-US" sz="3200" dirty="0" err="1"/>
              <a:t>eventualmente</a:t>
            </a:r>
            <a:r>
              <a:rPr lang="en-US" sz="3200" dirty="0"/>
              <a:t> </a:t>
            </a:r>
            <a:r>
              <a:rPr lang="en-US" sz="3200" dirty="0" err="1"/>
              <a:t>administraba</a:t>
            </a:r>
            <a:r>
              <a:rPr lang="en-US" sz="3200" dirty="0"/>
              <a:t> el </a:t>
            </a:r>
            <a:r>
              <a:rPr lang="en-US" sz="3200" dirty="0" err="1"/>
              <a:t>medicamento</a:t>
            </a:r>
            <a:r>
              <a:rPr lang="en-US" sz="32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_tradnl"/>
          </a:p>
        </p:txBody>
      </p:sp>
      <p:sp>
        <p:nvSpPr>
          <p:cNvPr id="3" name="2 Marcador de contenido"/>
          <p:cNvSpPr>
            <a:spLocks noGrp="1"/>
          </p:cNvSpPr>
          <p:nvPr>
            <p:ph idx="1"/>
          </p:nvPr>
        </p:nvSpPr>
        <p:spPr/>
        <p:txBody>
          <a:bodyPr/>
          <a:lstStyle/>
          <a:p>
            <a:endParaRPr lang="es-ES_trad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219200" y="304800"/>
            <a:ext cx="7772400" cy="1206500"/>
          </a:xfrm>
          <a:prstGeom prst="rect">
            <a:avLst/>
          </a:prstGeom>
          <a:noFill/>
          <a:ln w="12700" cap="sq">
            <a:noFill/>
            <a:miter lim="800000"/>
            <a:headEnd type="none" w="sm" len="sm"/>
            <a:tailEnd type="none" w="sm" len="sm"/>
          </a:ln>
          <a:effectLst/>
        </p:spPr>
        <p:txBody>
          <a:bodyPr anchor="ctr"/>
          <a:lstStyle/>
          <a:p>
            <a:r>
              <a:rPr lang="en-US" sz="4400">
                <a:solidFill>
                  <a:schemeClr val="bg1"/>
                </a:solidFill>
              </a:rPr>
              <a:t>Prescripción clásica I</a:t>
            </a:r>
            <a:endParaRPr lang="es-ES" sz="4400">
              <a:solidFill>
                <a:schemeClr val="bg1"/>
              </a:solidFill>
            </a:endParaRPr>
          </a:p>
        </p:txBody>
      </p:sp>
      <p:sp>
        <p:nvSpPr>
          <p:cNvPr id="19459" name="Rectangle 3"/>
          <p:cNvSpPr>
            <a:spLocks noChangeArrowheads="1"/>
          </p:cNvSpPr>
          <p:nvPr/>
        </p:nvSpPr>
        <p:spPr bwMode="auto">
          <a:xfrm>
            <a:off x="1219200" y="1600200"/>
            <a:ext cx="7772400" cy="4495800"/>
          </a:xfrm>
          <a:prstGeom prst="rect">
            <a:avLst/>
          </a:prstGeom>
          <a:noFill/>
          <a:ln w="12700" cap="sq">
            <a:noFill/>
            <a:miter lim="800000"/>
            <a:headEnd type="none" w="sm" len="sm"/>
            <a:tailEnd type="none" w="sm" len="sm"/>
          </a:ln>
          <a:effectLst/>
        </p:spPr>
        <p:txBody>
          <a:bodyPr/>
          <a:lstStyle/>
          <a:p>
            <a:pPr marL="342900" indent="-342900">
              <a:spcBef>
                <a:spcPct val="20000"/>
              </a:spcBef>
              <a:buClr>
                <a:schemeClr val="tx2"/>
              </a:buClr>
              <a:buSzPct val="90000"/>
              <a:buFont typeface="Symbol" pitchFamily="18" charset="2"/>
              <a:buChar char="¨"/>
            </a:pPr>
            <a:endParaRPr lang="en-US" sz="1800" dirty="0"/>
          </a:p>
          <a:p>
            <a:pPr marL="342900" indent="-342900">
              <a:spcBef>
                <a:spcPct val="20000"/>
              </a:spcBef>
              <a:buClr>
                <a:schemeClr val="tx2"/>
              </a:buClr>
              <a:buSzPct val="90000"/>
              <a:buFont typeface="Symbol" pitchFamily="18" charset="2"/>
              <a:buChar char="¨"/>
            </a:pPr>
            <a:r>
              <a:rPr lang="en-US" sz="3200" dirty="0"/>
              <a:t>El mayor </a:t>
            </a:r>
            <a:r>
              <a:rPr lang="en-US" sz="3200" dirty="0" err="1"/>
              <a:t>efecto</a:t>
            </a:r>
            <a:r>
              <a:rPr lang="en-US" sz="3200" dirty="0"/>
              <a:t> era placebo y la </a:t>
            </a:r>
            <a:r>
              <a:rPr lang="en-US" sz="3200" dirty="0" err="1"/>
              <a:t>palabra</a:t>
            </a:r>
            <a:r>
              <a:rPr lang="en-US" sz="3200" dirty="0"/>
              <a:t> </a:t>
            </a:r>
            <a:r>
              <a:rPr lang="en-US" sz="3200" i="1" dirty="0" err="1"/>
              <a:t>phármakon</a:t>
            </a:r>
            <a:r>
              <a:rPr lang="en-US" sz="3200" i="1" dirty="0"/>
              <a:t> </a:t>
            </a:r>
            <a:r>
              <a:rPr lang="en-US" sz="3200" dirty="0"/>
              <a:t>en la </a:t>
            </a:r>
            <a:r>
              <a:rPr lang="en-US" sz="3200" dirty="0" err="1"/>
              <a:t>época</a:t>
            </a:r>
            <a:r>
              <a:rPr lang="en-US" sz="3200" dirty="0"/>
              <a:t> </a:t>
            </a:r>
            <a:r>
              <a:rPr lang="en-US" sz="3200" dirty="0" err="1"/>
              <a:t>hipocrática</a:t>
            </a:r>
            <a:r>
              <a:rPr lang="en-US" sz="3200" dirty="0"/>
              <a:t> </a:t>
            </a:r>
            <a:r>
              <a:rPr lang="en-US" sz="3200" dirty="0" err="1"/>
              <a:t>definía</a:t>
            </a:r>
            <a:r>
              <a:rPr lang="en-US" sz="3200" dirty="0"/>
              <a:t> un “</a:t>
            </a:r>
            <a:r>
              <a:rPr lang="en-US" sz="3200" dirty="0" err="1"/>
              <a:t>agente</a:t>
            </a:r>
            <a:r>
              <a:rPr lang="en-US" sz="3200" dirty="0"/>
              <a:t> </a:t>
            </a:r>
            <a:r>
              <a:rPr lang="en-US" sz="3200" dirty="0" err="1"/>
              <a:t>mágico</a:t>
            </a:r>
            <a:r>
              <a:rPr lang="en-US" sz="3200" dirty="0"/>
              <a:t>” </a:t>
            </a:r>
            <a:r>
              <a:rPr lang="en-US" sz="3200" dirty="0" err="1"/>
              <a:t>que</a:t>
            </a:r>
            <a:r>
              <a:rPr lang="en-US" sz="3200" dirty="0"/>
              <a:t> </a:t>
            </a:r>
            <a:r>
              <a:rPr lang="en-US" sz="3200" dirty="0" err="1"/>
              <a:t>restauraba</a:t>
            </a:r>
            <a:r>
              <a:rPr lang="en-US" sz="3200" dirty="0"/>
              <a:t> el “</a:t>
            </a:r>
            <a:r>
              <a:rPr lang="en-US" sz="3200" dirty="0" err="1"/>
              <a:t>divino</a:t>
            </a:r>
            <a:r>
              <a:rPr lang="en-US" sz="3200" dirty="0"/>
              <a:t> </a:t>
            </a:r>
            <a:r>
              <a:rPr lang="en-US" sz="3200" dirty="0" err="1"/>
              <a:t>orden</a:t>
            </a:r>
            <a:r>
              <a:rPr lang="en-US" sz="3200" dirty="0"/>
              <a:t> de la </a:t>
            </a:r>
            <a:r>
              <a:rPr lang="en-US" sz="3200" dirty="0" err="1"/>
              <a:t>naturaleza</a:t>
            </a:r>
            <a:r>
              <a:rPr lang="en-US" sz="3200" dirty="0"/>
              <a:t>” </a:t>
            </a:r>
          </a:p>
          <a:p>
            <a:pPr marL="2057400" lvl="4" indent="-228600">
              <a:spcBef>
                <a:spcPct val="20000"/>
              </a:spcBef>
              <a:buClr>
                <a:schemeClr val="tx2"/>
              </a:buClr>
              <a:buSzPct val="90000"/>
              <a:buFont typeface="Symbol" pitchFamily="18" charset="2"/>
              <a:buNone/>
            </a:pPr>
            <a:r>
              <a:rPr lang="en-US" sz="1800" dirty="0"/>
              <a:t>			Diego </a:t>
            </a:r>
            <a:r>
              <a:rPr lang="en-US" sz="1800" dirty="0" err="1"/>
              <a:t>Gracia</a:t>
            </a:r>
            <a:r>
              <a:rPr lang="en-US" sz="1800" dirty="0"/>
              <a:t> - </a:t>
            </a:r>
            <a:r>
              <a:rPr lang="en-US" sz="1800" dirty="0" err="1"/>
              <a:t>Historia</a:t>
            </a:r>
            <a:r>
              <a:rPr lang="en-US" sz="1800" dirty="0"/>
              <a:t> del </a:t>
            </a:r>
            <a:r>
              <a:rPr lang="en-US" sz="1800" dirty="0" err="1"/>
              <a:t>medicamento</a:t>
            </a:r>
            <a:endParaRPr lang="en-US" sz="1800" dirty="0"/>
          </a:p>
          <a:p>
            <a:pPr marL="342900" indent="-342900">
              <a:spcBef>
                <a:spcPct val="20000"/>
              </a:spcBef>
              <a:buClr>
                <a:schemeClr val="tx2"/>
              </a:buClr>
              <a:buSzPct val="90000"/>
              <a:buFont typeface="Symbol" pitchFamily="18" charset="2"/>
              <a:buChar char="¨"/>
            </a:pPr>
            <a:endParaRPr lang="en-US" sz="18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p:txBody>
          <a:bodyPr/>
          <a:lstStyle/>
          <a:p>
            <a:r>
              <a:rPr lang="en-US">
                <a:solidFill>
                  <a:schemeClr val="bg1"/>
                </a:solidFill>
              </a:rPr>
              <a:t>Prescripción clásica II</a:t>
            </a:r>
            <a:endParaRPr lang="es-ES">
              <a:solidFill>
                <a:schemeClr val="bg1"/>
              </a:solidFill>
            </a:endParaRPr>
          </a:p>
        </p:txBody>
      </p:sp>
      <p:sp>
        <p:nvSpPr>
          <p:cNvPr id="17411" name="Rectangle 1027"/>
          <p:cNvSpPr>
            <a:spLocks noGrp="1" noChangeArrowheads="1"/>
          </p:cNvSpPr>
          <p:nvPr>
            <p:ph idx="1"/>
          </p:nvPr>
        </p:nvSpPr>
        <p:spPr/>
        <p:txBody>
          <a:bodyPr/>
          <a:lstStyle/>
          <a:p>
            <a:r>
              <a:rPr lang="en-US" dirty="0" err="1"/>
              <a:t>Desde</a:t>
            </a:r>
            <a:r>
              <a:rPr lang="en-US" dirty="0"/>
              <a:t> el </a:t>
            </a:r>
            <a:r>
              <a:rPr lang="en-US" dirty="0" err="1"/>
              <a:t>siglo</a:t>
            </a:r>
            <a:r>
              <a:rPr lang="en-US" dirty="0"/>
              <a:t> IX en el </a:t>
            </a:r>
            <a:r>
              <a:rPr lang="en-US" dirty="0" err="1"/>
              <a:t>mundo</a:t>
            </a:r>
            <a:r>
              <a:rPr lang="en-US" dirty="0"/>
              <a:t> </a:t>
            </a:r>
            <a:r>
              <a:rPr lang="en-US" dirty="0" err="1"/>
              <a:t>árabe</a:t>
            </a:r>
            <a:r>
              <a:rPr lang="en-US" dirty="0"/>
              <a:t> y </a:t>
            </a:r>
            <a:r>
              <a:rPr lang="en-US" dirty="0" err="1"/>
              <a:t>desde</a:t>
            </a:r>
            <a:r>
              <a:rPr lang="en-US" dirty="0"/>
              <a:t> el </a:t>
            </a:r>
            <a:r>
              <a:rPr lang="en-US" dirty="0" err="1"/>
              <a:t>siglo</a:t>
            </a:r>
            <a:r>
              <a:rPr lang="en-US" dirty="0"/>
              <a:t> XI en </a:t>
            </a:r>
            <a:r>
              <a:rPr lang="en-US" dirty="0" err="1"/>
              <a:t>Europa</a:t>
            </a:r>
            <a:r>
              <a:rPr lang="en-US" dirty="0"/>
              <a:t> se </a:t>
            </a:r>
            <a:r>
              <a:rPr lang="en-US" dirty="0" err="1"/>
              <a:t>distinguen</a:t>
            </a:r>
            <a:r>
              <a:rPr lang="en-US" dirty="0"/>
              <a:t> dos </a:t>
            </a:r>
            <a:r>
              <a:rPr lang="en-US" dirty="0" err="1"/>
              <a:t>actividades</a:t>
            </a:r>
            <a:r>
              <a:rPr lang="en-US" dirty="0"/>
              <a:t>:</a:t>
            </a:r>
          </a:p>
          <a:p>
            <a:endParaRPr lang="en-US" dirty="0"/>
          </a:p>
          <a:p>
            <a:pPr lvl="1"/>
            <a:r>
              <a:rPr lang="en-US" dirty="0" err="1"/>
              <a:t>Diagnosticar</a:t>
            </a:r>
            <a:r>
              <a:rPr lang="en-US" dirty="0"/>
              <a:t> y </a:t>
            </a:r>
            <a:r>
              <a:rPr lang="en-US" dirty="0" err="1"/>
              <a:t>prescribir</a:t>
            </a:r>
            <a:r>
              <a:rPr lang="en-US" dirty="0"/>
              <a:t>: </a:t>
            </a:r>
            <a:r>
              <a:rPr lang="en-US" dirty="0" err="1"/>
              <a:t>médico</a:t>
            </a:r>
            <a:endParaRPr lang="en-US" dirty="0"/>
          </a:p>
          <a:p>
            <a:endParaRPr lang="en-US" dirty="0"/>
          </a:p>
          <a:p>
            <a:pPr lvl="1"/>
            <a:r>
              <a:rPr lang="en-US" dirty="0" err="1"/>
              <a:t>Fabricar</a:t>
            </a:r>
            <a:r>
              <a:rPr lang="en-US" dirty="0"/>
              <a:t> y </a:t>
            </a:r>
            <a:r>
              <a:rPr lang="en-US" dirty="0" err="1"/>
              <a:t>comercializar</a:t>
            </a:r>
            <a:r>
              <a:rPr lang="en-US" dirty="0"/>
              <a:t> </a:t>
            </a:r>
            <a:r>
              <a:rPr lang="en-US" dirty="0" err="1"/>
              <a:t>medicamentos</a:t>
            </a:r>
            <a:r>
              <a:rPr lang="en-US" dirty="0"/>
              <a:t>: </a:t>
            </a:r>
            <a:r>
              <a:rPr lang="en-US" dirty="0" err="1"/>
              <a:t>boticario</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3074" name="1 Título"/>
          <p:cNvSpPr>
            <a:spLocks noGrp="1"/>
          </p:cNvSpPr>
          <p:nvPr>
            <p:ph type="title"/>
          </p:nvPr>
        </p:nvSpPr>
        <p:spPr/>
        <p:txBody>
          <a:bodyPr>
            <a:normAutofit/>
          </a:bodyPr>
          <a:lstStyle/>
          <a:p>
            <a:pPr eaLnBrk="1" fontAlgn="auto" hangingPunct="1">
              <a:spcAft>
                <a:spcPts val="0"/>
              </a:spcAft>
              <a:defRPr/>
            </a:pPr>
            <a:r>
              <a:rPr lang="es-MX" b="1" dirty="0" smtClean="0">
                <a:solidFill>
                  <a:schemeClr val="accent4"/>
                </a:solidFill>
              </a:rPr>
              <a:t>ANTECEDENTES</a:t>
            </a:r>
          </a:p>
        </p:txBody>
      </p:sp>
      <p:sp>
        <p:nvSpPr>
          <p:cNvPr id="14339" name="2 Marcador de contenido"/>
          <p:cNvSpPr>
            <a:spLocks noGrp="1"/>
          </p:cNvSpPr>
          <p:nvPr>
            <p:ph idx="1"/>
          </p:nvPr>
        </p:nvSpPr>
        <p:spPr/>
        <p:txBody>
          <a:bodyPr>
            <a:normAutofit/>
          </a:bodyPr>
          <a:lstStyle/>
          <a:p>
            <a:pPr algn="just" eaLnBrk="1" hangingPunct="1">
              <a:buFont typeface="Arial" charset="0"/>
              <a:buNone/>
            </a:pPr>
            <a:r>
              <a:rPr lang="es-MX" i="1" dirty="0" smtClean="0"/>
              <a:t>	Desde la época de los Sumerios, (1500 </a:t>
            </a:r>
            <a:r>
              <a:rPr lang="es-MX" i="1" dirty="0" err="1" smtClean="0"/>
              <a:t>a.c.</a:t>
            </a:r>
            <a:r>
              <a:rPr lang="es-MX" i="1" dirty="0" smtClean="0"/>
              <a:t>) </a:t>
            </a:r>
            <a:r>
              <a:rPr lang="es-MX" i="1" dirty="0" err="1" smtClean="0"/>
              <a:t>Hammurabi</a:t>
            </a:r>
            <a:r>
              <a:rPr lang="es-MX" i="1" dirty="0" smtClean="0"/>
              <a:t>” gobernante de Babilonia,  había legislado sobre le ejercicio de las profesiones.</a:t>
            </a:r>
          </a:p>
          <a:p>
            <a:pPr algn="just" eaLnBrk="1" hangingPunct="1">
              <a:buFont typeface="Arial" charset="0"/>
              <a:buNone/>
            </a:pPr>
            <a:endParaRPr lang="es-MX" sz="1600" i="1" dirty="0" smtClean="0"/>
          </a:p>
          <a:p>
            <a:pPr algn="just" eaLnBrk="1" hangingPunct="1">
              <a:buFont typeface="Arial" charset="0"/>
              <a:buNone/>
            </a:pPr>
            <a:r>
              <a:rPr lang="es-MX" i="1" dirty="0" smtClean="0"/>
              <a:t>	</a:t>
            </a:r>
            <a:r>
              <a:rPr lang="es-MX" dirty="0" smtClean="0"/>
              <a:t>Además de la legislación, existe una funcional supervisión para que todos los médicos cumplan con los lineamientos para la prescripción de medicamentos.</a:t>
            </a:r>
          </a:p>
          <a:p>
            <a:pPr algn="just" eaLnBrk="1" hangingPunct="1">
              <a:buFont typeface="Arial" charset="0"/>
              <a:buNone/>
            </a:pPr>
            <a:endParaRPr lang="es-MX" sz="1600" i="1" dirty="0" smtClean="0"/>
          </a:p>
          <a:p>
            <a:pPr algn="ctr" eaLnBrk="1" hangingPunct="1">
              <a:buFont typeface="Arial" charset="0"/>
              <a:buNone/>
            </a:pPr>
            <a:r>
              <a:rPr lang="es-MX" i="1" dirty="0" smtClean="0"/>
              <a:t> 	“Revisión de normas y leyes”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5122" name="1 Título"/>
          <p:cNvSpPr>
            <a:spLocks noGrp="1"/>
          </p:cNvSpPr>
          <p:nvPr>
            <p:ph type="title"/>
          </p:nvPr>
        </p:nvSpPr>
        <p:spPr>
          <a:xfrm>
            <a:off x="301625" y="228600"/>
            <a:ext cx="8534400" cy="985838"/>
          </a:xfrm>
        </p:spPr>
        <p:txBody>
          <a:bodyPr>
            <a:normAutofit fontScale="90000"/>
          </a:bodyPr>
          <a:lstStyle/>
          <a:p>
            <a:pPr eaLnBrk="1" fontAlgn="auto" hangingPunct="1">
              <a:spcAft>
                <a:spcPts val="0"/>
              </a:spcAft>
              <a:defRPr/>
            </a:pPr>
            <a:r>
              <a:rPr lang="es-MX" b="1" dirty="0" smtClean="0">
                <a:solidFill>
                  <a:schemeClr val="accent4"/>
                </a:solidFill>
              </a:rPr>
              <a:t>EXISTEN VARIOS NOMBRES PARA UN MISMO FÁRMACO</a:t>
            </a:r>
          </a:p>
        </p:txBody>
      </p:sp>
      <p:sp>
        <p:nvSpPr>
          <p:cNvPr id="5123" name="2 Marcador de contenido"/>
          <p:cNvSpPr>
            <a:spLocks noGrp="1"/>
          </p:cNvSpPr>
          <p:nvPr>
            <p:ph idx="1"/>
          </p:nvPr>
        </p:nvSpPr>
        <p:spPr/>
        <p:txBody>
          <a:bodyPr>
            <a:normAutofit fontScale="92500" lnSpcReduction="20000"/>
          </a:bodyPr>
          <a:lstStyle/>
          <a:p>
            <a:pPr marL="274320" indent="-274320" algn="just" eaLnBrk="1" fontAlgn="auto" hangingPunct="1">
              <a:spcAft>
                <a:spcPts val="0"/>
              </a:spcAft>
              <a:buFont typeface="Wingdings 2"/>
              <a:buNone/>
              <a:defRPr/>
            </a:pPr>
            <a:r>
              <a:rPr lang="es-MX" dirty="0" smtClean="0"/>
              <a:t>	</a:t>
            </a:r>
            <a:r>
              <a:rPr lang="es-MX" dirty="0" smtClean="0">
                <a:solidFill>
                  <a:srgbClr val="FF0000"/>
                </a:solidFill>
              </a:rPr>
              <a:t>QUIMICO</a:t>
            </a:r>
            <a:r>
              <a:rPr lang="es-MX" dirty="0" smtClean="0">
                <a:solidFill>
                  <a:schemeClr val="accent1"/>
                </a:solidFill>
              </a:rPr>
              <a:t>:</a:t>
            </a:r>
            <a:r>
              <a:rPr lang="es-MX" dirty="0" smtClean="0"/>
              <a:t> Basado en la nomenclatura química.</a:t>
            </a:r>
          </a:p>
          <a:p>
            <a:pPr marL="274320" indent="-274320" algn="just" eaLnBrk="1" fontAlgn="auto" hangingPunct="1">
              <a:spcAft>
                <a:spcPts val="0"/>
              </a:spcAft>
              <a:buFont typeface="Wingdings 2"/>
              <a:buNone/>
              <a:defRPr/>
            </a:pPr>
            <a:endParaRPr lang="es-MX" sz="1300" dirty="0" smtClean="0"/>
          </a:p>
          <a:p>
            <a:pPr marL="274320" indent="-274320" algn="just" eaLnBrk="1" fontAlgn="auto" hangingPunct="1">
              <a:spcAft>
                <a:spcPts val="0"/>
              </a:spcAft>
              <a:buFont typeface="Wingdings 2"/>
              <a:buNone/>
              <a:defRPr/>
            </a:pPr>
            <a:r>
              <a:rPr lang="es-MX" dirty="0" smtClean="0"/>
              <a:t>	</a:t>
            </a:r>
            <a:r>
              <a:rPr lang="es-MX" dirty="0" smtClean="0">
                <a:solidFill>
                  <a:srgbClr val="FF0000"/>
                </a:solidFill>
              </a:rPr>
              <a:t>GENÉRICO O COMÚN</a:t>
            </a:r>
            <a:r>
              <a:rPr lang="es-MX" dirty="0" smtClean="0">
                <a:solidFill>
                  <a:schemeClr val="accent1"/>
                </a:solidFill>
              </a:rPr>
              <a:t>:</a:t>
            </a:r>
          </a:p>
          <a:p>
            <a:pPr marL="274320" indent="-274320" algn="just" eaLnBrk="1" fontAlgn="auto" hangingPunct="1">
              <a:spcAft>
                <a:spcPts val="0"/>
              </a:spcAft>
              <a:buFont typeface="Wingdings 2"/>
              <a:buNone/>
              <a:defRPr/>
            </a:pPr>
            <a:r>
              <a:rPr lang="es-MX" dirty="0" smtClean="0"/>
              <a:t>	Nombre público oficialmente asignado  a un fármaco por una autoridad gubernamental.</a:t>
            </a:r>
          </a:p>
          <a:p>
            <a:pPr marL="274320" indent="-274320" algn="just" eaLnBrk="1" fontAlgn="auto" hangingPunct="1">
              <a:spcAft>
                <a:spcPts val="0"/>
              </a:spcAft>
              <a:buFont typeface="Wingdings 2"/>
              <a:buNone/>
              <a:defRPr/>
            </a:pPr>
            <a:r>
              <a:rPr lang="es-MX" dirty="0" smtClean="0"/>
              <a:t>	En México son denominados Genéricos Intercambiables (GI) a aquellos que cumplen ciertas especificaciones.</a:t>
            </a:r>
          </a:p>
          <a:p>
            <a:pPr marL="274320" indent="-274320" algn="just" eaLnBrk="1" fontAlgn="auto" hangingPunct="1">
              <a:spcAft>
                <a:spcPts val="0"/>
              </a:spcAft>
              <a:buFont typeface="Wingdings 2"/>
              <a:buNone/>
              <a:defRPr/>
            </a:pPr>
            <a:endParaRPr lang="es-MX" sz="1300" dirty="0" smtClean="0"/>
          </a:p>
          <a:p>
            <a:pPr marL="274320" indent="-274320" algn="just" eaLnBrk="1" fontAlgn="auto" hangingPunct="1">
              <a:spcAft>
                <a:spcPts val="0"/>
              </a:spcAft>
              <a:buFont typeface="Wingdings 2"/>
              <a:buNone/>
              <a:defRPr/>
            </a:pPr>
            <a:r>
              <a:rPr lang="es-MX" dirty="0" smtClean="0"/>
              <a:t>	</a:t>
            </a:r>
            <a:r>
              <a:rPr lang="es-MX" dirty="0" smtClean="0">
                <a:solidFill>
                  <a:srgbClr val="FF0000"/>
                </a:solidFill>
              </a:rPr>
              <a:t>COMERCIAL DE MARCA</a:t>
            </a:r>
            <a:r>
              <a:rPr lang="es-MX" dirty="0" smtClean="0">
                <a:solidFill>
                  <a:schemeClr val="accent1"/>
                </a:solidFill>
              </a:rPr>
              <a:t>: </a:t>
            </a:r>
            <a:r>
              <a:rPr lang="es-MX" dirty="0" smtClean="0"/>
              <a:t>(denominación distintiva), designado arbitrariamente por el comerciante, está patentado (20 años de comercialización exclusiva). </a:t>
            </a:r>
          </a:p>
          <a:p>
            <a:pPr marL="274320" indent="-274320" algn="just" eaLnBrk="1" fontAlgn="auto" hangingPunct="1">
              <a:spcAft>
                <a:spcPts val="0"/>
              </a:spcAft>
              <a:buFont typeface="Wingdings 2"/>
              <a:buNone/>
              <a:defRPr/>
            </a:pPr>
            <a:endParaRPr lang="es-MX" sz="800" dirty="0" smtClean="0"/>
          </a:p>
          <a:p>
            <a:pPr marL="274320" indent="-274320" algn="just" eaLnBrk="1" fontAlgn="auto" hangingPunct="1">
              <a:spcAft>
                <a:spcPts val="0"/>
              </a:spcAft>
              <a:buFont typeface="Wingdings 2"/>
              <a:buNone/>
              <a:defRPr/>
            </a:pPr>
            <a:endParaRPr lang="es-MX" sz="800" dirty="0" smtClean="0"/>
          </a:p>
          <a:p>
            <a:pPr marL="274320" indent="-274320" algn="just" eaLnBrk="1" fontAlgn="auto" hangingPunct="1">
              <a:spcAft>
                <a:spcPts val="0"/>
              </a:spcAft>
              <a:buFont typeface="Wingdings 2"/>
              <a:buNone/>
              <a:defRPr/>
            </a:pPr>
            <a:endParaRPr lang="es-MX" dirty="0" smtClean="0"/>
          </a:p>
          <a:p>
            <a:pPr marL="274320" indent="-274320" algn="just" eaLnBrk="1" fontAlgn="auto" hangingPunct="1">
              <a:spcAft>
                <a:spcPts val="0"/>
              </a:spcAft>
              <a:buFont typeface="Wingdings 2"/>
              <a:buNone/>
              <a:defRPr/>
            </a:pPr>
            <a:endParaRPr lang="es-MX" dirty="0" smtClean="0"/>
          </a:p>
          <a:p>
            <a:pPr marL="274320" indent="-274320" eaLnBrk="1" fontAlgn="auto" hangingPunct="1">
              <a:spcAft>
                <a:spcPts val="0"/>
              </a:spcAft>
              <a:buFont typeface="Wingdings 2"/>
              <a:buNone/>
              <a:defRPr/>
            </a:pPr>
            <a:endParaRPr lang="es-MX"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sp>
        <p:nvSpPr>
          <p:cNvPr id="4098" name="1 Título"/>
          <p:cNvSpPr>
            <a:spLocks noGrp="1"/>
          </p:cNvSpPr>
          <p:nvPr>
            <p:ph type="title"/>
          </p:nvPr>
        </p:nvSpPr>
        <p:spPr/>
        <p:txBody>
          <a:bodyPr>
            <a:normAutofit/>
          </a:bodyPr>
          <a:lstStyle/>
          <a:p>
            <a:pPr eaLnBrk="1" fontAlgn="auto" hangingPunct="1">
              <a:spcAft>
                <a:spcPts val="0"/>
              </a:spcAft>
              <a:defRPr/>
            </a:pPr>
            <a:r>
              <a:rPr lang="es-MX" b="1" dirty="0" smtClean="0">
                <a:solidFill>
                  <a:schemeClr val="accent4"/>
                </a:solidFill>
              </a:rPr>
              <a:t>DEFINICIONES</a:t>
            </a:r>
          </a:p>
        </p:txBody>
      </p:sp>
      <p:sp>
        <p:nvSpPr>
          <p:cNvPr id="17411" name="2 Marcador de contenido"/>
          <p:cNvSpPr>
            <a:spLocks noGrp="1"/>
          </p:cNvSpPr>
          <p:nvPr>
            <p:ph idx="1"/>
          </p:nvPr>
        </p:nvSpPr>
        <p:spPr>
          <a:xfrm>
            <a:off x="285750" y="1527175"/>
            <a:ext cx="8504238" cy="5330825"/>
          </a:xfrm>
        </p:spPr>
        <p:txBody>
          <a:bodyPr>
            <a:normAutofit fontScale="92500" lnSpcReduction="20000"/>
          </a:bodyPr>
          <a:lstStyle/>
          <a:p>
            <a:pPr eaLnBrk="1" hangingPunct="1">
              <a:buFont typeface="Wingdings 2" pitchFamily="18" charset="2"/>
              <a:buNone/>
              <a:defRPr/>
            </a:pPr>
            <a:r>
              <a:rPr lang="es-MX" b="1" dirty="0" smtClean="0">
                <a:solidFill>
                  <a:srgbClr val="FF0000"/>
                </a:solidFill>
              </a:rPr>
              <a:t>PRESCRIPCION (RECETAR)</a:t>
            </a:r>
          </a:p>
          <a:p>
            <a:pPr eaLnBrk="1" hangingPunct="1">
              <a:buFont typeface="Wingdings 2" pitchFamily="18" charset="2"/>
              <a:buNone/>
              <a:defRPr/>
            </a:pPr>
            <a:r>
              <a:rPr lang="es-MX" dirty="0" smtClean="0"/>
              <a:t>	</a:t>
            </a:r>
            <a:r>
              <a:rPr lang="es-MX" i="1" dirty="0" err="1" smtClean="0"/>
              <a:t>Perceptuar</a:t>
            </a:r>
            <a:r>
              <a:rPr lang="es-MX" i="1" dirty="0" smtClean="0"/>
              <a:t>, ordenar o determinar de una cosa.</a:t>
            </a:r>
          </a:p>
          <a:p>
            <a:pPr eaLnBrk="1" hangingPunct="1">
              <a:buFont typeface="Wingdings 2" pitchFamily="18" charset="2"/>
              <a:buNone/>
              <a:defRPr/>
            </a:pPr>
            <a:endParaRPr lang="es-MX" sz="1050" i="1" dirty="0" smtClean="0"/>
          </a:p>
          <a:p>
            <a:pPr eaLnBrk="1" hangingPunct="1">
              <a:buFont typeface="Wingdings 2" pitchFamily="18" charset="2"/>
              <a:buNone/>
              <a:defRPr/>
            </a:pPr>
            <a:r>
              <a:rPr lang="es-MX" b="1" dirty="0" smtClean="0">
                <a:solidFill>
                  <a:srgbClr val="FF0000"/>
                </a:solidFill>
              </a:rPr>
              <a:t>RECETA</a:t>
            </a:r>
          </a:p>
          <a:p>
            <a:pPr algn="just" eaLnBrk="1" hangingPunct="1">
              <a:buFont typeface="Wingdings 2" pitchFamily="18" charset="2"/>
              <a:buNone/>
              <a:defRPr/>
            </a:pPr>
            <a:r>
              <a:rPr lang="es-MX" dirty="0" smtClean="0"/>
              <a:t>	Viene de </a:t>
            </a:r>
            <a:r>
              <a:rPr lang="es-MX" i="1" dirty="0" smtClean="0"/>
              <a:t>recepta</a:t>
            </a:r>
            <a:r>
              <a:rPr lang="es-MX" dirty="0" smtClean="0"/>
              <a:t>, prescripción facultativa o nota escrita de la prescripción de un medicamento, con expresión de su dosis, preparación y uso.</a:t>
            </a:r>
          </a:p>
          <a:p>
            <a:pPr algn="just" eaLnBrk="1" hangingPunct="1">
              <a:buFont typeface="Wingdings 2" pitchFamily="18" charset="2"/>
              <a:buNone/>
              <a:defRPr/>
            </a:pPr>
            <a:r>
              <a:rPr lang="es-MX" dirty="0" smtClean="0"/>
              <a:t>	Documento que resume la actividad global del médico, (paciente-diagnostico- tratamiento).</a:t>
            </a:r>
          </a:p>
          <a:p>
            <a:pPr algn="just" eaLnBrk="1" hangingPunct="1">
              <a:buFont typeface="Wingdings 2" pitchFamily="18" charset="2"/>
              <a:buNone/>
              <a:defRPr/>
            </a:pPr>
            <a:r>
              <a:rPr lang="es-MX" dirty="0" smtClean="0"/>
              <a:t>	“</a:t>
            </a:r>
            <a:r>
              <a:rPr lang="es-MX" i="1" dirty="0" smtClean="0"/>
              <a:t>Momento cumbre de la aplicación y conjugación de conocimientos clínicos y básicos farmacológicos”. </a:t>
            </a:r>
          </a:p>
          <a:p>
            <a:pPr algn="just" eaLnBrk="1" hangingPunct="1">
              <a:buFont typeface="Wingdings 2" pitchFamily="18" charset="2"/>
              <a:buNone/>
              <a:defRPr/>
            </a:pPr>
            <a:endParaRPr lang="es-MX" dirty="0" smtClean="0"/>
          </a:p>
          <a:p>
            <a:pPr eaLnBrk="1" hangingPunct="1">
              <a:buFont typeface="Wingdings 2" pitchFamily="18" charset="2"/>
              <a:buNone/>
              <a:defRPr/>
            </a:pPr>
            <a:endParaRPr lang="es-MX" sz="1200" b="1" dirty="0" smtClean="0"/>
          </a:p>
          <a:p>
            <a:pPr eaLnBrk="1" hangingPunct="1">
              <a:buFont typeface="Wingdings 2" pitchFamily="18" charset="2"/>
              <a:buNone/>
              <a:defRPr/>
            </a:pPr>
            <a:r>
              <a:rPr lang="es-MX" i="1" dirty="0" smtClean="0"/>
              <a:t>	</a:t>
            </a:r>
            <a:endParaRPr lang="es-MX" dirty="0" smtClean="0"/>
          </a:p>
          <a:p>
            <a:pPr eaLnBrk="1" hangingPunct="1">
              <a:buFont typeface="Wingdings 2" pitchFamily="18" charset="2"/>
              <a:buNone/>
              <a:defRPr/>
            </a:pPr>
            <a:r>
              <a:rPr lang="es-MX" b="1" dirty="0" smtClean="0"/>
              <a:t>	</a:t>
            </a:r>
          </a:p>
          <a:p>
            <a:pPr eaLnBrk="1" hangingPunct="1">
              <a:buFont typeface="Wingdings 2" pitchFamily="18" charset="2"/>
              <a:buNone/>
              <a:defRPr/>
            </a:pPr>
            <a:endParaRPr lang="es-MX"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a:stretch>
        </a:blip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381000" y="0"/>
            <a:ext cx="6934200" cy="1752600"/>
            <a:chOff x="0" y="0"/>
            <a:chExt cx="4608" cy="1104"/>
          </a:xfrm>
        </p:grpSpPr>
        <p:sp>
          <p:nvSpPr>
            <p:cNvPr id="38915" name="Freeform 3"/>
            <p:cNvSpPr>
              <a:spLocks/>
            </p:cNvSpPr>
            <p:nvPr/>
          </p:nvSpPr>
          <p:spPr bwMode="hidden">
            <a:xfrm rot="-10800000">
              <a:off x="0" y="601"/>
              <a:ext cx="2431" cy="503"/>
            </a:xfrm>
            <a:custGeom>
              <a:avLst/>
              <a:gdLst/>
              <a:ahLst/>
              <a:cxnLst>
                <a:cxn ang="0">
                  <a:pos x="2197" y="8"/>
                </a:cxn>
                <a:cxn ang="0">
                  <a:pos x="2005" y="0"/>
                </a:cxn>
                <a:cxn ang="0">
                  <a:pos x="1801" y="4"/>
                </a:cxn>
                <a:cxn ang="0">
                  <a:pos x="1629" y="42"/>
                </a:cxn>
                <a:cxn ang="0">
                  <a:pos x="1491" y="186"/>
                </a:cxn>
                <a:cxn ang="0">
                  <a:pos x="1226" y="228"/>
                </a:cxn>
                <a:cxn ang="0">
                  <a:pos x="993" y="187"/>
                </a:cxn>
                <a:cxn ang="0">
                  <a:pos x="813" y="216"/>
                </a:cxn>
                <a:cxn ang="0">
                  <a:pos x="830" y="320"/>
                </a:cxn>
                <a:cxn ang="0">
                  <a:pos x="654" y="401"/>
                </a:cxn>
                <a:cxn ang="0">
                  <a:pos x="340" y="391"/>
                </a:cxn>
                <a:cxn ang="0">
                  <a:pos x="219" y="507"/>
                </a:cxn>
                <a:cxn ang="0">
                  <a:pos x="387" y="582"/>
                </a:cxn>
                <a:cxn ang="0">
                  <a:pos x="315" y="716"/>
                </a:cxn>
                <a:cxn ang="0">
                  <a:pos x="0" y="773"/>
                </a:cxn>
                <a:cxn ang="0">
                  <a:pos x="82" y="882"/>
                </a:cxn>
                <a:cxn ang="0">
                  <a:pos x="315" y="924"/>
                </a:cxn>
                <a:cxn ang="0">
                  <a:pos x="373" y="1050"/>
                </a:cxn>
                <a:cxn ang="0">
                  <a:pos x="2431" y="1048"/>
                </a:cxn>
                <a:cxn ang="0">
                  <a:pos x="2430" y="991"/>
                </a:cxn>
                <a:cxn ang="0">
                  <a:pos x="2431" y="930"/>
                </a:cxn>
                <a:cxn ang="0">
                  <a:pos x="2431" y="864"/>
                </a:cxn>
                <a:cxn ang="0">
                  <a:pos x="2431" y="772"/>
                </a:cxn>
                <a:cxn ang="0">
                  <a:pos x="2431" y="687"/>
                </a:cxn>
                <a:cxn ang="0">
                  <a:pos x="2431" y="517"/>
                </a:cxn>
                <a:cxn ang="0">
                  <a:pos x="2431" y="443"/>
                </a:cxn>
                <a:cxn ang="0">
                  <a:pos x="2431" y="371"/>
                </a:cxn>
                <a:cxn ang="0">
                  <a:pos x="2431" y="272"/>
                </a:cxn>
                <a:cxn ang="0">
                  <a:pos x="2431" y="184"/>
                </a:cxn>
                <a:cxn ang="0">
                  <a:pos x="2431" y="116"/>
                </a:cxn>
                <a:cxn ang="0">
                  <a:pos x="2431" y="28"/>
                </a:cxn>
                <a:cxn ang="0">
                  <a:pos x="2320" y="18"/>
                </a:cxn>
                <a:cxn ang="0">
                  <a:pos x="2197" y="8"/>
                </a:cxn>
              </a:cxnLst>
              <a:rect l="0" t="0" r="r" b="b"/>
              <a:pathLst>
                <a:path w="2431" h="1050">
                  <a:moveTo>
                    <a:pt x="2197" y="8"/>
                  </a:moveTo>
                  <a:lnTo>
                    <a:pt x="2005" y="0"/>
                  </a:lnTo>
                  <a:lnTo>
                    <a:pt x="1801" y="4"/>
                  </a:lnTo>
                  <a:lnTo>
                    <a:pt x="1629" y="42"/>
                  </a:lnTo>
                  <a:lnTo>
                    <a:pt x="1491" y="186"/>
                  </a:lnTo>
                  <a:lnTo>
                    <a:pt x="1226" y="228"/>
                  </a:lnTo>
                  <a:lnTo>
                    <a:pt x="993" y="187"/>
                  </a:lnTo>
                  <a:lnTo>
                    <a:pt x="813" y="216"/>
                  </a:lnTo>
                  <a:lnTo>
                    <a:pt x="830" y="320"/>
                  </a:lnTo>
                  <a:lnTo>
                    <a:pt x="654" y="401"/>
                  </a:lnTo>
                  <a:lnTo>
                    <a:pt x="340" y="391"/>
                  </a:lnTo>
                  <a:lnTo>
                    <a:pt x="219" y="507"/>
                  </a:lnTo>
                  <a:lnTo>
                    <a:pt x="387" y="582"/>
                  </a:lnTo>
                  <a:lnTo>
                    <a:pt x="315" y="716"/>
                  </a:lnTo>
                  <a:lnTo>
                    <a:pt x="0" y="773"/>
                  </a:lnTo>
                  <a:lnTo>
                    <a:pt x="82" y="882"/>
                  </a:lnTo>
                  <a:lnTo>
                    <a:pt x="315" y="924"/>
                  </a:lnTo>
                  <a:lnTo>
                    <a:pt x="373" y="1050"/>
                  </a:lnTo>
                  <a:lnTo>
                    <a:pt x="2431" y="1048"/>
                  </a:lnTo>
                  <a:lnTo>
                    <a:pt x="2430" y="991"/>
                  </a:lnTo>
                  <a:lnTo>
                    <a:pt x="2431" y="930"/>
                  </a:lnTo>
                  <a:lnTo>
                    <a:pt x="2431" y="864"/>
                  </a:lnTo>
                  <a:lnTo>
                    <a:pt x="2431" y="772"/>
                  </a:lnTo>
                  <a:lnTo>
                    <a:pt x="2431" y="687"/>
                  </a:lnTo>
                  <a:lnTo>
                    <a:pt x="2431" y="517"/>
                  </a:lnTo>
                  <a:lnTo>
                    <a:pt x="2431" y="443"/>
                  </a:lnTo>
                  <a:lnTo>
                    <a:pt x="2431" y="371"/>
                  </a:lnTo>
                  <a:lnTo>
                    <a:pt x="2431" y="272"/>
                  </a:lnTo>
                  <a:lnTo>
                    <a:pt x="2431" y="184"/>
                  </a:lnTo>
                  <a:lnTo>
                    <a:pt x="2431" y="116"/>
                  </a:lnTo>
                  <a:lnTo>
                    <a:pt x="2431" y="28"/>
                  </a:lnTo>
                  <a:lnTo>
                    <a:pt x="2320" y="18"/>
                  </a:lnTo>
                  <a:lnTo>
                    <a:pt x="2197" y="8"/>
                  </a:lnTo>
                  <a:close/>
                </a:path>
              </a:pathLst>
            </a:custGeom>
            <a:gradFill rotWithShape="0">
              <a:gsLst>
                <a:gs pos="0">
                  <a:srgbClr val="E1FFFF"/>
                </a:gs>
                <a:gs pos="100000">
                  <a:srgbClr val="6699FF"/>
                </a:gs>
              </a:gsLst>
              <a:lin ang="2700000" scaled="1"/>
            </a:gradFill>
            <a:ln w="9525">
              <a:noFill/>
              <a:round/>
              <a:headEnd/>
              <a:tailEnd/>
            </a:ln>
            <a:effectLst/>
          </p:spPr>
          <p:txBody>
            <a:bodyPr wrap="none" anchor="ctr"/>
            <a:lstStyle/>
            <a:p>
              <a:endParaRPr lang="es-ES_tradnl"/>
            </a:p>
          </p:txBody>
        </p:sp>
        <p:sp>
          <p:nvSpPr>
            <p:cNvPr id="38916" name="Freeform 4"/>
            <p:cNvSpPr>
              <a:spLocks/>
            </p:cNvSpPr>
            <p:nvPr/>
          </p:nvSpPr>
          <p:spPr bwMode="hidden">
            <a:xfrm rot="-10800000">
              <a:off x="0" y="0"/>
              <a:ext cx="4608" cy="828"/>
            </a:xfrm>
            <a:custGeom>
              <a:avLst/>
              <a:gdLst/>
              <a:ahLst/>
              <a:cxnLst>
                <a:cxn ang="0">
                  <a:pos x="4608" y="0"/>
                </a:cxn>
                <a:cxn ang="0">
                  <a:pos x="4109" y="12"/>
                </a:cxn>
                <a:cxn ang="0">
                  <a:pos x="3835" y="214"/>
                </a:cxn>
                <a:cxn ang="0">
                  <a:pos x="3446" y="294"/>
                </a:cxn>
                <a:cxn ang="0">
                  <a:pos x="2586" y="87"/>
                </a:cxn>
                <a:cxn ang="0">
                  <a:pos x="1989" y="150"/>
                </a:cxn>
                <a:cxn ang="0">
                  <a:pos x="2554" y="381"/>
                </a:cxn>
                <a:cxn ang="0">
                  <a:pos x="1827" y="263"/>
                </a:cxn>
                <a:cxn ang="0">
                  <a:pos x="863" y="369"/>
                </a:cxn>
                <a:cxn ang="0">
                  <a:pos x="565" y="463"/>
                </a:cxn>
                <a:cxn ang="0">
                  <a:pos x="1555" y="625"/>
                </a:cxn>
                <a:cxn ang="0">
                  <a:pos x="889" y="650"/>
                </a:cxn>
                <a:cxn ang="0">
                  <a:pos x="33" y="769"/>
                </a:cxn>
                <a:cxn ang="0">
                  <a:pos x="0" y="907"/>
                </a:cxn>
                <a:cxn ang="0">
                  <a:pos x="601" y="987"/>
                </a:cxn>
                <a:cxn ang="0">
                  <a:pos x="1526" y="1063"/>
                </a:cxn>
                <a:cxn ang="0">
                  <a:pos x="495" y="1238"/>
                </a:cxn>
                <a:cxn ang="0">
                  <a:pos x="863" y="1344"/>
                </a:cxn>
                <a:cxn ang="0">
                  <a:pos x="2022" y="1244"/>
                </a:cxn>
                <a:cxn ang="0">
                  <a:pos x="2455" y="1326"/>
                </a:cxn>
                <a:cxn ang="0">
                  <a:pos x="1854" y="1532"/>
                </a:cxn>
                <a:cxn ang="0">
                  <a:pos x="2340" y="1725"/>
                </a:cxn>
                <a:cxn ang="0">
                  <a:pos x="3261" y="1725"/>
                </a:cxn>
                <a:cxn ang="0">
                  <a:pos x="3699" y="1725"/>
                </a:cxn>
                <a:cxn ang="0">
                  <a:pos x="4161" y="1728"/>
                </a:cxn>
                <a:cxn ang="0">
                  <a:pos x="4608" y="1728"/>
                </a:cxn>
                <a:cxn ang="0">
                  <a:pos x="4608" y="0"/>
                </a:cxn>
              </a:cxnLst>
              <a:rect l="0" t="0" r="r" b="b"/>
              <a:pathLst>
                <a:path w="4608" h="1728">
                  <a:moveTo>
                    <a:pt x="4608" y="0"/>
                  </a:moveTo>
                  <a:lnTo>
                    <a:pt x="4109" y="12"/>
                  </a:lnTo>
                  <a:lnTo>
                    <a:pt x="3835" y="214"/>
                  </a:lnTo>
                  <a:lnTo>
                    <a:pt x="3446" y="294"/>
                  </a:lnTo>
                  <a:lnTo>
                    <a:pt x="2586" y="87"/>
                  </a:lnTo>
                  <a:lnTo>
                    <a:pt x="1989" y="150"/>
                  </a:lnTo>
                  <a:lnTo>
                    <a:pt x="2554" y="381"/>
                  </a:lnTo>
                  <a:lnTo>
                    <a:pt x="1827" y="263"/>
                  </a:lnTo>
                  <a:lnTo>
                    <a:pt x="863" y="369"/>
                  </a:lnTo>
                  <a:lnTo>
                    <a:pt x="565" y="463"/>
                  </a:lnTo>
                  <a:lnTo>
                    <a:pt x="1555" y="625"/>
                  </a:lnTo>
                  <a:lnTo>
                    <a:pt x="889" y="650"/>
                  </a:lnTo>
                  <a:lnTo>
                    <a:pt x="33" y="769"/>
                  </a:lnTo>
                  <a:lnTo>
                    <a:pt x="0" y="907"/>
                  </a:lnTo>
                  <a:lnTo>
                    <a:pt x="601" y="987"/>
                  </a:lnTo>
                  <a:lnTo>
                    <a:pt x="1526" y="1063"/>
                  </a:lnTo>
                  <a:lnTo>
                    <a:pt x="495" y="1238"/>
                  </a:lnTo>
                  <a:lnTo>
                    <a:pt x="863" y="1344"/>
                  </a:lnTo>
                  <a:lnTo>
                    <a:pt x="2022" y="1244"/>
                  </a:lnTo>
                  <a:lnTo>
                    <a:pt x="2455" y="1326"/>
                  </a:lnTo>
                  <a:lnTo>
                    <a:pt x="1854" y="1532"/>
                  </a:lnTo>
                  <a:lnTo>
                    <a:pt x="2340" y="1725"/>
                  </a:lnTo>
                  <a:lnTo>
                    <a:pt x="3261" y="1725"/>
                  </a:lnTo>
                  <a:lnTo>
                    <a:pt x="3699" y="1725"/>
                  </a:lnTo>
                  <a:lnTo>
                    <a:pt x="4161" y="1728"/>
                  </a:lnTo>
                  <a:lnTo>
                    <a:pt x="4608" y="1728"/>
                  </a:lnTo>
                  <a:lnTo>
                    <a:pt x="4608" y="0"/>
                  </a:lnTo>
                  <a:close/>
                </a:path>
              </a:pathLst>
            </a:custGeom>
            <a:gradFill rotWithShape="0">
              <a:gsLst>
                <a:gs pos="0">
                  <a:srgbClr val="CCECFF"/>
                </a:gs>
                <a:gs pos="100000">
                  <a:srgbClr val="CCFFFF"/>
                </a:gs>
              </a:gsLst>
              <a:lin ang="5400000" scaled="1"/>
            </a:gradFill>
            <a:ln w="9525">
              <a:noFill/>
              <a:round/>
              <a:headEnd/>
              <a:tailEnd/>
            </a:ln>
            <a:effectLst/>
          </p:spPr>
          <p:txBody>
            <a:bodyPr wrap="none" anchor="ctr"/>
            <a:lstStyle/>
            <a:p>
              <a:endParaRPr lang="es-ES_tradnl"/>
            </a:p>
          </p:txBody>
        </p:sp>
      </p:grpSp>
      <p:sp>
        <p:nvSpPr>
          <p:cNvPr id="38917" name="Rectangle 5"/>
          <p:cNvSpPr>
            <a:spLocks noChangeArrowheads="1"/>
          </p:cNvSpPr>
          <p:nvPr/>
        </p:nvSpPr>
        <p:spPr bwMode="auto">
          <a:xfrm>
            <a:off x="0" y="0"/>
            <a:ext cx="393700" cy="6858000"/>
          </a:xfrm>
          <a:prstGeom prst="rect">
            <a:avLst/>
          </a:prstGeom>
          <a:solidFill>
            <a:schemeClr val="accent2"/>
          </a:solidFill>
          <a:ln w="9525">
            <a:noFill/>
            <a:miter lim="800000"/>
            <a:headEnd/>
            <a:tailEnd/>
          </a:ln>
          <a:effectLst/>
        </p:spPr>
        <p:txBody>
          <a:bodyPr wrap="none" anchor="ctr"/>
          <a:lstStyle/>
          <a:p>
            <a:endParaRPr lang="es-ES_tradnl"/>
          </a:p>
        </p:txBody>
      </p:sp>
      <p:sp>
        <p:nvSpPr>
          <p:cNvPr id="38919" name="Freeform 7"/>
          <p:cNvSpPr>
            <a:spLocks/>
          </p:cNvSpPr>
          <p:nvPr/>
        </p:nvSpPr>
        <p:spPr bwMode="hidden">
          <a:xfrm rot="-10800000">
            <a:off x="2667000" y="0"/>
            <a:ext cx="6477000" cy="1200150"/>
          </a:xfrm>
          <a:custGeom>
            <a:avLst/>
            <a:gdLst/>
            <a:ahLst/>
            <a:cxnLst>
              <a:cxn ang="0">
                <a:pos x="2648" y="138"/>
              </a:cxn>
              <a:cxn ang="0">
                <a:pos x="2424" y="181"/>
              </a:cxn>
              <a:cxn ang="0">
                <a:pos x="2227" y="61"/>
              </a:cxn>
              <a:cxn ang="0">
                <a:pos x="1934" y="86"/>
              </a:cxn>
              <a:cxn ang="0">
                <a:pos x="1796" y="299"/>
              </a:cxn>
              <a:cxn ang="0">
                <a:pos x="1531" y="361"/>
              </a:cxn>
              <a:cxn ang="0">
                <a:pos x="1399" y="385"/>
              </a:cxn>
              <a:cxn ang="0">
                <a:pos x="1253" y="440"/>
              </a:cxn>
              <a:cxn ang="0">
                <a:pos x="1135" y="498"/>
              </a:cxn>
              <a:cxn ang="0">
                <a:pos x="959" y="618"/>
              </a:cxn>
              <a:cxn ang="0">
                <a:pos x="805" y="741"/>
              </a:cxn>
              <a:cxn ang="0">
                <a:pos x="524" y="774"/>
              </a:cxn>
              <a:cxn ang="0">
                <a:pos x="338" y="961"/>
              </a:cxn>
              <a:cxn ang="0">
                <a:pos x="183" y="1034"/>
              </a:cxn>
              <a:cxn ang="0">
                <a:pos x="13" y="1113"/>
              </a:cxn>
              <a:cxn ang="0">
                <a:pos x="0" y="1332"/>
              </a:cxn>
              <a:cxn ang="0">
                <a:pos x="620" y="1391"/>
              </a:cxn>
              <a:cxn ang="0">
                <a:pos x="678" y="1578"/>
              </a:cxn>
              <a:cxn ang="0">
                <a:pos x="3419" y="1578"/>
              </a:cxn>
              <a:cxn ang="0">
                <a:pos x="3477" y="1370"/>
              </a:cxn>
              <a:cxn ang="0">
                <a:pos x="4080" y="1332"/>
              </a:cxn>
              <a:cxn ang="0">
                <a:pos x="4067" y="1123"/>
              </a:cxn>
              <a:cxn ang="0">
                <a:pos x="3462" y="1063"/>
              </a:cxn>
              <a:cxn ang="0">
                <a:pos x="3402" y="905"/>
              </a:cxn>
              <a:cxn ang="0">
                <a:pos x="3889" y="678"/>
              </a:cxn>
              <a:cxn ang="0">
                <a:pos x="3728" y="489"/>
              </a:cxn>
              <a:cxn ang="0">
                <a:pos x="3182" y="637"/>
              </a:cxn>
              <a:cxn ang="0">
                <a:pos x="3006" y="519"/>
              </a:cxn>
              <a:cxn ang="0">
                <a:pos x="3680" y="215"/>
              </a:cxn>
              <a:cxn ang="0">
                <a:pos x="3164" y="0"/>
              </a:cxn>
              <a:cxn ang="0">
                <a:pos x="2648" y="138"/>
              </a:cxn>
            </a:cxnLst>
            <a:rect l="0" t="0" r="r" b="b"/>
            <a:pathLst>
              <a:path w="4080" h="1578">
                <a:moveTo>
                  <a:pt x="2648" y="138"/>
                </a:moveTo>
                <a:lnTo>
                  <a:pt x="2424" y="181"/>
                </a:lnTo>
                <a:lnTo>
                  <a:pt x="2227" y="61"/>
                </a:lnTo>
                <a:lnTo>
                  <a:pt x="1934" y="86"/>
                </a:lnTo>
                <a:lnTo>
                  <a:pt x="1796" y="299"/>
                </a:lnTo>
                <a:lnTo>
                  <a:pt x="1531" y="361"/>
                </a:lnTo>
                <a:lnTo>
                  <a:pt x="1399" y="385"/>
                </a:lnTo>
                <a:lnTo>
                  <a:pt x="1253" y="440"/>
                </a:lnTo>
                <a:lnTo>
                  <a:pt x="1135" y="498"/>
                </a:lnTo>
                <a:lnTo>
                  <a:pt x="959" y="618"/>
                </a:lnTo>
                <a:lnTo>
                  <a:pt x="805" y="741"/>
                </a:lnTo>
                <a:lnTo>
                  <a:pt x="524" y="774"/>
                </a:lnTo>
                <a:lnTo>
                  <a:pt x="338" y="961"/>
                </a:lnTo>
                <a:lnTo>
                  <a:pt x="183" y="1034"/>
                </a:lnTo>
                <a:lnTo>
                  <a:pt x="13" y="1113"/>
                </a:lnTo>
                <a:lnTo>
                  <a:pt x="0" y="1332"/>
                </a:lnTo>
                <a:lnTo>
                  <a:pt x="620" y="1391"/>
                </a:lnTo>
                <a:lnTo>
                  <a:pt x="678" y="1578"/>
                </a:lnTo>
                <a:lnTo>
                  <a:pt x="3419" y="1578"/>
                </a:lnTo>
                <a:lnTo>
                  <a:pt x="3477" y="1370"/>
                </a:lnTo>
                <a:lnTo>
                  <a:pt x="4080" y="1332"/>
                </a:lnTo>
                <a:lnTo>
                  <a:pt x="4067" y="1123"/>
                </a:lnTo>
                <a:lnTo>
                  <a:pt x="3462" y="1063"/>
                </a:lnTo>
                <a:lnTo>
                  <a:pt x="3402" y="905"/>
                </a:lnTo>
                <a:lnTo>
                  <a:pt x="3889" y="678"/>
                </a:lnTo>
                <a:lnTo>
                  <a:pt x="3728" y="489"/>
                </a:lnTo>
                <a:lnTo>
                  <a:pt x="3182" y="637"/>
                </a:lnTo>
                <a:lnTo>
                  <a:pt x="3006" y="519"/>
                </a:lnTo>
                <a:lnTo>
                  <a:pt x="3680" y="215"/>
                </a:lnTo>
                <a:lnTo>
                  <a:pt x="3164" y="0"/>
                </a:lnTo>
                <a:lnTo>
                  <a:pt x="2648" y="138"/>
                </a:lnTo>
                <a:close/>
              </a:path>
            </a:pathLst>
          </a:custGeom>
          <a:solidFill>
            <a:schemeClr val="bg1">
              <a:alpha val="50000"/>
            </a:schemeClr>
          </a:solidFill>
          <a:ln w="9525">
            <a:noFill/>
            <a:round/>
            <a:headEnd/>
            <a:tailEnd/>
          </a:ln>
          <a:effectLst/>
        </p:spPr>
        <p:txBody>
          <a:bodyPr wrap="none" anchor="ctr"/>
          <a:lstStyle/>
          <a:p>
            <a:endParaRPr lang="es-ES_tradnl"/>
          </a:p>
        </p:txBody>
      </p:sp>
      <p:grpSp>
        <p:nvGrpSpPr>
          <p:cNvPr id="3" name="Group 8"/>
          <p:cNvGrpSpPr>
            <a:grpSpLocks/>
          </p:cNvGrpSpPr>
          <p:nvPr/>
        </p:nvGrpSpPr>
        <p:grpSpPr bwMode="auto">
          <a:xfrm>
            <a:off x="725488" y="534988"/>
            <a:ext cx="7696200" cy="152400"/>
            <a:chOff x="432" y="144"/>
            <a:chExt cx="5184" cy="96"/>
          </a:xfrm>
        </p:grpSpPr>
        <p:sp>
          <p:nvSpPr>
            <p:cNvPr id="38921" name="Rectangle 9"/>
            <p:cNvSpPr>
              <a:spLocks noChangeArrowheads="1"/>
            </p:cNvSpPr>
            <p:nvPr/>
          </p:nvSpPr>
          <p:spPr bwMode="auto">
            <a:xfrm>
              <a:off x="432" y="144"/>
              <a:ext cx="5136" cy="48"/>
            </a:xfrm>
            <a:prstGeom prst="rect">
              <a:avLst/>
            </a:prstGeom>
            <a:gradFill rotWithShape="0">
              <a:gsLst>
                <a:gs pos="0">
                  <a:srgbClr val="D1AB67"/>
                </a:gs>
                <a:gs pos="100000">
                  <a:srgbClr val="DAD2AE"/>
                </a:gs>
              </a:gsLst>
              <a:lin ang="0" scaled="1"/>
            </a:gradFill>
            <a:ln w="9525">
              <a:noFill/>
              <a:miter lim="800000"/>
              <a:headEnd/>
              <a:tailEnd/>
            </a:ln>
            <a:effectLst>
              <a:outerShdw dist="35921" dir="2700000" algn="ctr" rotWithShape="0">
                <a:schemeClr val="tx1"/>
              </a:outerShdw>
            </a:effectLst>
          </p:spPr>
          <p:txBody>
            <a:bodyPr wrap="none" anchor="ctr"/>
            <a:lstStyle/>
            <a:p>
              <a:endParaRPr lang="es-ES_tradnl"/>
            </a:p>
          </p:txBody>
        </p:sp>
        <p:sp>
          <p:nvSpPr>
            <p:cNvPr id="38922" name="Rectangle 10"/>
            <p:cNvSpPr>
              <a:spLocks noChangeArrowheads="1"/>
            </p:cNvSpPr>
            <p:nvPr/>
          </p:nvSpPr>
          <p:spPr bwMode="auto">
            <a:xfrm>
              <a:off x="480" y="192"/>
              <a:ext cx="5136" cy="48"/>
            </a:xfrm>
            <a:prstGeom prst="rect">
              <a:avLst/>
            </a:prstGeom>
            <a:gradFill rotWithShape="0">
              <a:gsLst>
                <a:gs pos="0">
                  <a:schemeClr val="accent2"/>
                </a:gs>
                <a:gs pos="100000">
                  <a:srgbClr val="3399FF"/>
                </a:gs>
              </a:gsLst>
              <a:lin ang="0" scaled="1"/>
            </a:gradFill>
            <a:ln w="9525">
              <a:noFill/>
              <a:miter lim="800000"/>
              <a:headEnd/>
              <a:tailEnd/>
            </a:ln>
            <a:effectLst>
              <a:outerShdw dist="35921" dir="2700000" algn="ctr" rotWithShape="0">
                <a:schemeClr val="tx1"/>
              </a:outerShdw>
            </a:effectLst>
          </p:spPr>
          <p:txBody>
            <a:bodyPr wrap="none" anchor="ctr"/>
            <a:lstStyle/>
            <a:p>
              <a:endParaRPr lang="es-ES_tradnl"/>
            </a:p>
          </p:txBody>
        </p:sp>
      </p:grpSp>
      <p:sp>
        <p:nvSpPr>
          <p:cNvPr id="38926" name="Rectangle 14"/>
          <p:cNvSpPr>
            <a:spLocks noChangeArrowheads="1"/>
          </p:cNvSpPr>
          <p:nvPr/>
        </p:nvSpPr>
        <p:spPr bwMode="auto">
          <a:xfrm>
            <a:off x="914400" y="-152400"/>
            <a:ext cx="7772400" cy="762000"/>
          </a:xfrm>
          <a:prstGeom prst="rect">
            <a:avLst/>
          </a:prstGeom>
          <a:noFill/>
          <a:ln w="9525">
            <a:noFill/>
            <a:miter lim="800000"/>
            <a:headEnd/>
            <a:tailEnd/>
          </a:ln>
          <a:effectLst/>
        </p:spPr>
        <p:txBody>
          <a:bodyPr/>
          <a:lstStyle/>
          <a:p>
            <a:pPr algn="ctr"/>
            <a:r>
              <a:rPr lang="es-ES_tradnl" sz="4400" b="1">
                <a:solidFill>
                  <a:srgbClr val="DCA200"/>
                </a:solidFill>
                <a:effectLst>
                  <a:outerShdw blurRad="38100" dist="38100" dir="2700000" algn="tl">
                    <a:srgbClr val="000000"/>
                  </a:outerShdw>
                </a:effectLst>
              </a:rPr>
              <a:t>Definición de Receta</a:t>
            </a:r>
          </a:p>
        </p:txBody>
      </p:sp>
      <p:sp>
        <p:nvSpPr>
          <p:cNvPr id="38928" name="Rectangle 16"/>
          <p:cNvSpPr>
            <a:spLocks noChangeArrowheads="1"/>
          </p:cNvSpPr>
          <p:nvPr/>
        </p:nvSpPr>
        <p:spPr bwMode="auto">
          <a:xfrm>
            <a:off x="1371600" y="2819400"/>
            <a:ext cx="7315200" cy="3048000"/>
          </a:xfrm>
          <a:prstGeom prst="rect">
            <a:avLst/>
          </a:prstGeom>
          <a:noFill/>
          <a:ln w="9525">
            <a:noFill/>
            <a:miter lim="800000"/>
            <a:headEnd/>
            <a:tailEnd/>
          </a:ln>
          <a:effectLst/>
        </p:spPr>
        <p:txBody>
          <a:bodyPr/>
          <a:lstStyle/>
          <a:p>
            <a:pPr algn="just">
              <a:spcBef>
                <a:spcPct val="20000"/>
              </a:spcBef>
            </a:pPr>
            <a:r>
              <a:rPr lang="es-ES_tradnl" sz="3200" b="1" i="1">
                <a:cs typeface="Times New Roman" charset="0"/>
              </a:rPr>
              <a:t>Receta médica es el documento normalizado por el que los facultativos médicos legalmente capacitados prescriben la medicación al paciente para su dispensación en las oficinas de farmacia.</a:t>
            </a:r>
          </a:p>
        </p:txBody>
      </p:sp>
      <p:pic>
        <p:nvPicPr>
          <p:cNvPr id="38930" name="Picture 18" descr="C:\Documents and Settings\aer\Mis documentos\Simbolos PPoint\5-1.tif"/>
          <p:cNvPicPr>
            <a:picLocks noChangeAspect="1" noChangeArrowheads="1"/>
          </p:cNvPicPr>
          <p:nvPr/>
        </p:nvPicPr>
        <p:blipFill>
          <a:blip r:embed="rId3">
            <a:clrChange>
              <a:clrFrom>
                <a:srgbClr val="FFFCFC"/>
              </a:clrFrom>
              <a:clrTo>
                <a:srgbClr val="FFFCFC">
                  <a:alpha val="0"/>
                </a:srgbClr>
              </a:clrTo>
            </a:clrChange>
          </a:blip>
          <a:srcRect/>
          <a:stretch>
            <a:fillRect/>
          </a:stretch>
        </p:blipFill>
        <p:spPr bwMode="auto">
          <a:xfrm>
            <a:off x="914400" y="2895600"/>
            <a:ext cx="339725" cy="381000"/>
          </a:xfrm>
          <a:prstGeom prst="rect">
            <a:avLst/>
          </a:prstGeom>
          <a:noFill/>
        </p:spPr>
      </p:pic>
      <p:sp>
        <p:nvSpPr>
          <p:cNvPr id="38931" name="Text Box 19"/>
          <p:cNvSpPr txBox="1">
            <a:spLocks noChangeArrowheads="1"/>
          </p:cNvSpPr>
          <p:nvPr/>
        </p:nvSpPr>
        <p:spPr bwMode="auto">
          <a:xfrm>
            <a:off x="6769100" y="6384925"/>
            <a:ext cx="2298700" cy="396875"/>
          </a:xfrm>
          <a:prstGeom prst="rect">
            <a:avLst/>
          </a:prstGeom>
          <a:noFill/>
          <a:ln w="9525">
            <a:noFill/>
            <a:miter lim="800000"/>
            <a:headEnd/>
            <a:tailEnd/>
          </a:ln>
          <a:effectLst/>
        </p:spPr>
        <p:txBody>
          <a:bodyPr wrap="none">
            <a:spAutoFit/>
          </a:bodyPr>
          <a:lstStyle/>
          <a:p>
            <a:r>
              <a:rPr lang="es-ES_tradnl" sz="2000" b="1" i="1">
                <a:effectLst>
                  <a:outerShdw blurRad="38100" dist="38100" dir="2700000" algn="tl">
                    <a:srgbClr val="FFFFFF"/>
                  </a:outerShdw>
                </a:effectLst>
              </a:rPr>
              <a:t>José Enrique Hours</a:t>
            </a:r>
            <a:endParaRPr lang="es-ES" sz="2000" b="1" i="1">
              <a:effectLst>
                <a:outerShdw blurRad="38100" dist="38100" dir="2700000" algn="tl">
                  <a:srgbClr val="FFFFFF"/>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8928"/>
                                        </p:tgtEl>
                                        <p:attrNameLst>
                                          <p:attrName>style.visibility</p:attrName>
                                        </p:attrNameLst>
                                      </p:cBhvr>
                                      <p:to>
                                        <p:strVal val="visible"/>
                                      </p:to>
                                    </p:set>
                                    <p:anim calcmode="lin" valueType="num">
                                      <p:cBhvr additive="base">
                                        <p:cTn id="7" dur="500" fill="hold"/>
                                        <p:tgtEl>
                                          <p:spTgt spid="38928"/>
                                        </p:tgtEl>
                                        <p:attrNameLst>
                                          <p:attrName>ppt_x</p:attrName>
                                        </p:attrNameLst>
                                      </p:cBhvr>
                                      <p:tavLst>
                                        <p:tav tm="0">
                                          <p:val>
                                            <p:strVal val="1+#ppt_w/2"/>
                                          </p:val>
                                        </p:tav>
                                        <p:tav tm="100000">
                                          <p:val>
                                            <p:strVal val="#ppt_x"/>
                                          </p:val>
                                        </p:tav>
                                      </p:tavLst>
                                    </p:anim>
                                    <p:anim calcmode="lin" valueType="num">
                                      <p:cBhvr additive="base">
                                        <p:cTn id="8" dur="500" fill="hold"/>
                                        <p:tgtEl>
                                          <p:spTgt spid="389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8"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49</TotalTime>
  <Words>830</Words>
  <Application>Microsoft Office PowerPoint</Application>
  <PresentationFormat>Presentación en pantalla (4:3)</PresentationFormat>
  <Paragraphs>181</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Módulo</vt:lpstr>
      <vt:lpstr>Prescripsiòn Mèdica</vt:lpstr>
      <vt:lpstr>Etica de la prescripción</vt:lpstr>
      <vt:lpstr>Diapositiva 3</vt:lpstr>
      <vt:lpstr>Diapositiva 4</vt:lpstr>
      <vt:lpstr>Prescripción clásica II</vt:lpstr>
      <vt:lpstr>ANTECEDENTES</vt:lpstr>
      <vt:lpstr>EXISTEN VARIOS NOMBRES PARA UN MISMO FÁRMACO</vt:lpstr>
      <vt:lpstr>DEFINICIONES</vt:lpstr>
      <vt:lpstr>Diapositiva 9</vt:lpstr>
      <vt:lpstr>Circular de la Junta de Suprema de Sanidad Médica de España en 1846</vt:lpstr>
      <vt:lpstr>RIESGO/BENEFICIO  DE UTILIZACIÓN DE UN FÁRMACO</vt:lpstr>
      <vt:lpstr>PLAN  DE PRESCRIPCIÓN</vt:lpstr>
      <vt:lpstr>FUENTES FARMACOLOGICAS</vt:lpstr>
      <vt:lpstr>FUENTES FARMACOLOGICAS</vt:lpstr>
      <vt:lpstr>METROLOGÍA</vt:lpstr>
      <vt:lpstr>PARTES DE LA RECETA</vt:lpstr>
      <vt:lpstr>PARTES DE LA RECETA</vt:lpstr>
      <vt:lpstr>PARTES DE LA RECETA</vt:lpstr>
      <vt:lpstr>CONSIDERACIONES LEGALES</vt:lpstr>
      <vt:lpstr>CONSIDERACIONES LEGALES</vt:lpstr>
      <vt:lpstr>LEY GENERAL DE SALUD (MEXICO)</vt:lpstr>
      <vt:lpstr>LEY GENERAL DE SALUD (MEXICO)</vt:lpstr>
      <vt:lpstr>LEY GENERAL DE SALUD (MEXICO)</vt:lpstr>
      <vt:lpstr>RECOMENDACIONES PARA LA PRESCRIPCIÓN DE MEDICAMENTOS</vt:lpstr>
      <vt:lpstr>RECOMENDACIONES PARA LA PRESCRIPCIÓN DE MEDICAMENTOS</vt:lpstr>
      <vt:lpstr>RECOMENDACIONES PARA LA PRESCRIPCIÓN DE MEDICAMENTOS</vt:lpstr>
      <vt:lpstr>RECOMENDACIONES PARA LA PRESCRIPCIÓN DE MEDICAMENTOS</vt:lpstr>
      <vt:lpstr>MODELO GENERAL DE ABORDAJE DE LOS CASOS CLINICOS </vt:lpstr>
      <vt:lpstr>Diapositiva 29</vt:lpstr>
      <vt:lpstr>Diapositiva 30</vt:lpstr>
    </vt:vector>
  </TitlesOfParts>
  <Company>Windows 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Prescripsiòn Mèdica</dc:title>
  <dc:creator>WinuE</dc:creator>
  <cp:lastModifiedBy>WinuE</cp:lastModifiedBy>
  <cp:revision>10</cp:revision>
  <dcterms:created xsi:type="dcterms:W3CDTF">2009-04-06T12:36:00Z</dcterms:created>
  <dcterms:modified xsi:type="dcterms:W3CDTF">2009-05-20T17:32:24Z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146889</vt:lpwstr>
  </property>
  <property fmtid="{D5CDD505-2E9C-101B-9397-08002B2CF9AE}" name="NXPowerLiteVersion" pid="3">
    <vt:lpwstr>D4.1.1</vt:lpwstr>
  </property>
</Properties>
</file>