
<file path=[Content_Types].xml><?xml version="1.0" encoding="utf-8"?>
<Types xmlns="http://schemas.openxmlformats.org/package/2006/content-types">
  <Override ContentType="application/vnd.openxmlformats-officedocument.presentationml.slide+xml" PartName="/ppt/slides/slide6.xml"/>
  <Override ContentType="application/vnd.openxmlformats-officedocument.presentationml.slide+xml" PartName="/ppt/slides/slide29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7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.xml"/>
  <Override ContentType="application/vnd.openxmlformats-officedocument.presentationml.slide+xml" PartName="/ppt/slides/slide2.xml"/>
  <Override ContentType="application/vnd.openxmlformats-officedocument.presentationml.slide+xml" PartName="/ppt/slides/slide16.xml"/>
  <Override ContentType="application/vnd.openxmlformats-officedocument.presentationml.slide+xml" PartName="/ppt/slides/slide25.xml"/>
  <Override ContentType="application/vnd.openxmlformats-officedocument.theme+xml" PartName="/ppt/theme/theme1.xml"/>
  <Override ContentType="application/vnd.openxmlformats-officedocument.presentationml.slideLayout+xml" PartName="/ppt/slideLayouts/slideLayout2.xml"/>
  <Default ContentType="application/vnd.openxmlformats-package.relationships+xml" Extension="rels"/>
  <Default ContentType="application/xml" Extension="xml"/>
  <Override ContentType="application/vnd.openxmlformats-officedocument.presentationml.presentation.main+xml" PartName="/ppt/presentation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notesMaster+xml" PartName="/ppt/notesMasters/notesMaster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Default ContentType="audio/wav" Extension="wav"/>
  <Override ContentType="application/vnd.openxmlformats-officedocument.extended-properties+xml" PartName="/docProps/app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Default ContentType="application/vnd.openxmlformats-officedocument.vmlDrawing" Extension="vml"/>
  <Default ContentType="image/gif" Extension="gif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viewProps+xml" PartName="/ppt/viewProps.xml"/>
  <Override ContentType="application/vnd.openxmlformats-officedocument.presentationml.slideLayout+xml" PartName="/ppt/slideLayouts/slideLayout9.xml"/>
  <Override ContentType="application/vnd.openxmlformats-package.core-properties+xml" PartName="/docProps/core.xml"/>
  <Override ContentType="application/vnd.openxmlformats-officedocument.presentationml.slide+xml" PartName="/ppt/slides/slide5.xml"/>
  <Override ContentType="application/vnd.openxmlformats-officedocument.presentationml.slide+xml" PartName="/ppt/slides/slide19.xml"/>
  <Override ContentType="application/vnd.openxmlformats-officedocument.presentationml.slide+xml" PartName="/ppt/slides/slide28.xml"/>
  <Override ContentType="application/vnd.openxmlformats-officedocument.presentationml.slideLayout+xml" PartName="/ppt/slideLayouts/slideLayout7.xml"/>
  <Default ContentType="image/png" Extension="png"/>
  <Default ContentType="application/vnd.openxmlformats-officedocument.oleObject" Extension="bin"/>
  <Override ContentType="application/vnd.openxmlformats-officedocument.presentationml.slide+xml" PartName="/ppt/slides/slide3.xml"/>
  <Override ContentType="application/vnd.openxmlformats-officedocument.presentationml.slide+xml" PartName="/ppt/slides/slide17.xml"/>
  <Override ContentType="application/vnd.openxmlformats-officedocument.presentationml.slide+xml" PartName="/ppt/slides/slide26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5.xml"/>
  <Override ContentType="application/vnd.openxmlformats-officedocument.theme+xml" PartName="/ppt/theme/theme2.xml"/>
  <Override ContentType="application/vnd.openxmlformats-officedocument.presentationml.slide+xml" PartName="/ppt/slides/slide1.xml"/>
  <Override ContentType="application/vnd.openxmlformats-officedocument.presentationml.slide+xml" PartName="/ppt/slides/slide15.xml"/>
  <Override ContentType="application/vnd.openxmlformats-officedocument.presentationml.slide+xml" PartName="/ppt/slides/slide24.xml"/>
  <Override ContentType="application/vnd.openxmlformats-officedocument.presentationml.slideLayout+xml" PartName="/ppt/slideLayouts/slideLayout3.xml"/>
  <Default ContentType="image/jpeg" Extension="jpeg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core.xml" Type="http://schemas.openxmlformats.org/package/2006/relationships/metadata/core-properties"/><Relationship Id="rId2" Target="docProps/thumbnail.jpeg" Type="http://schemas.openxmlformats.org/package/2006/relationships/metadata/thumbnail"/><Relationship Id="rId1" Target="ppt/presentation.xml" Type="http://schemas.openxmlformats.org/officeDocument/2006/relationships/officeDocument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7" r:id="rId2"/>
    <p:sldId id="278" r:id="rId3"/>
    <p:sldId id="279" r:id="rId4"/>
    <p:sldId id="260" r:id="rId5"/>
    <p:sldId id="261" r:id="rId6"/>
    <p:sldId id="280" r:id="rId7"/>
    <p:sldId id="281" r:id="rId8"/>
    <p:sldId id="282" r:id="rId9"/>
    <p:sldId id="283" r:id="rId10"/>
    <p:sldId id="285" r:id="rId11"/>
    <p:sldId id="286" r:id="rId12"/>
    <p:sldId id="287" r:id="rId13"/>
    <p:sldId id="288" r:id="rId14"/>
    <p:sldId id="289" r:id="rId15"/>
    <p:sldId id="284" r:id="rId16"/>
    <p:sldId id="290" r:id="rId17"/>
    <p:sldId id="291" r:id="rId18"/>
    <p:sldId id="292" r:id="rId19"/>
    <p:sldId id="258" r:id="rId20"/>
    <p:sldId id="262" r:id="rId21"/>
    <p:sldId id="263" r:id="rId22"/>
    <p:sldId id="264" r:id="rId23"/>
    <p:sldId id="265" r:id="rId24"/>
    <p:sldId id="266" r:id="rId25"/>
    <p:sldId id="267" r:id="rId26"/>
    <p:sldId id="269" r:id="rId27"/>
    <p:sldId id="277" r:id="rId28"/>
    <p:sldId id="274" r:id="rId29"/>
    <p:sldId id="275" r:id="rId30"/>
    <p:sldId id="276" r:id="rId31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92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 ?><Relationships xmlns="http://schemas.openxmlformats.org/package/2006/relationships"><Relationship Id="rId1" Target="../media/image7.jpeg" Type="http://schemas.openxmlformats.org/officeDocument/2006/relationships/image"/></Relationships>
</file>

<file path=ppt/drawings/_rels/vmlDrawing2.vml.rels><?xml version="1.0" encoding="UTF-8" standalone="yes" ?><Relationships xmlns="http://schemas.openxmlformats.org/package/2006/relationships"><Relationship Id="rId1" Target="../media/image23.jpeg" Type="http://schemas.openxmlformats.org/officeDocument/2006/relationships/image"/></Relationships>
</file>

<file path=ppt/drawings/_rels/vmlDrawing3.vml.rels><?xml version="1.0" encoding="UTF-8" standalone="yes" ?><Relationships xmlns="http://schemas.openxmlformats.org/package/2006/relationships"><Relationship Id="rId1" Target="../media/image24.jpeg" Type="http://schemas.openxmlformats.org/officeDocument/2006/relationships/image"/></Relationships>
</file>

<file path=ppt/drawings/_rels/vmlDrawing4.vml.rels><?xml version="1.0" encoding="UTF-8" standalone="yes" ?><Relationships xmlns="http://schemas.openxmlformats.org/package/2006/relationships"><Relationship Id="rId1" Target="../media/image24.jpeg" Type="http://schemas.openxmlformats.org/officeDocument/2006/relationships/image"/></Relationships>
</file>

<file path=ppt/drawings/_rels/vmlDrawing5.vml.rels><?xml version="1.0" encoding="UTF-8" standalone="yes" ?><Relationships xmlns="http://schemas.openxmlformats.org/package/2006/relationships"><Relationship Id="rId1" Target="../media/image33.jpeg" Type="http://schemas.openxmlformats.org/officeDocument/2006/relationships/image"/></Relationships>
</file>

<file path=ppt/drawings/_rels/vmlDrawing6.vml.rels><?xml version="1.0" encoding="UTF-8" standalone="yes" ?><Relationships xmlns="http://schemas.openxmlformats.org/package/2006/relationships"><Relationship Id="rId1" Target="../media/image34.jpeg" Type="http://schemas.openxmlformats.org/officeDocument/2006/relationships/image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568AC-7E80-48EB-B5E8-5094A6C2DCFD}" type="datetimeFigureOut">
              <a:rPr lang="es-MX" smtClean="0"/>
              <a:pPr/>
              <a:t>01/04/2009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FD2CC-B0D7-4F81-8014-E71E3CC427D5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68E616D8-BD66-4119-B1E8-A85F093536D4}" type="datetimeFigureOut">
              <a:rPr lang="es-MX" sz="1000" kern="1200">
                <a:solidFill>
                  <a:srgbClr val="E9E5DC">
                    <a:shade val="50000"/>
                  </a:srgbClr>
                </a:solidFill>
                <a:latin typeface="Corbel"/>
                <a:ea typeface="+mn-ea"/>
                <a:cs typeface="+mn-cs"/>
              </a:rPr>
              <a:pPr algn="l" rtl="0"/>
              <a:t>01/04/2009</a:t>
            </a:fld>
            <a:endParaRPr lang="es-MX" sz="1000" kern="1200">
              <a:solidFill>
                <a:srgbClr val="E9E5DC">
                  <a:shade val="50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s-MX" sz="1000" kern="1200">
              <a:solidFill>
                <a:srgbClr val="E9E5DC">
                  <a:shade val="50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A7C44859-BE02-45F6-AF97-4127D01953E7}" type="slidenum">
              <a:rPr lang="es-MX" sz="1000" kern="1200">
                <a:solidFill>
                  <a:srgbClr val="E9E5DC">
                    <a:shade val="50000"/>
                  </a:srgbClr>
                </a:solidFill>
                <a:latin typeface="Corbel"/>
                <a:ea typeface="+mn-ea"/>
                <a:cs typeface="+mn-cs"/>
              </a:rPr>
              <a:pPr algn="r" rtl="0"/>
              <a:t>‹Nº›</a:t>
            </a:fld>
            <a:endParaRPr lang="es-MX" sz="1000" kern="1200">
              <a:solidFill>
                <a:srgbClr val="E9E5DC">
                  <a:shade val="50000"/>
                </a:srgbClr>
              </a:solidFill>
              <a:latin typeface="Corbel"/>
              <a:ea typeface="+mn-ea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68E616D8-BD66-4119-B1E8-A85F093536D4}" type="datetimeFigureOut">
              <a:rPr lang="es-MX" sz="1000" kern="1200">
                <a:solidFill>
                  <a:srgbClr val="E9E5DC">
                    <a:shade val="50000"/>
                  </a:srgbClr>
                </a:solidFill>
                <a:latin typeface="Corbel"/>
                <a:ea typeface="+mn-ea"/>
                <a:cs typeface="+mn-cs"/>
              </a:rPr>
              <a:pPr algn="l" rtl="0"/>
              <a:t>01/04/2009</a:t>
            </a:fld>
            <a:endParaRPr lang="es-MX" sz="1000" kern="1200">
              <a:solidFill>
                <a:srgbClr val="E9E5DC">
                  <a:shade val="50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s-MX" sz="1000" kern="1200">
              <a:solidFill>
                <a:srgbClr val="E9E5DC">
                  <a:shade val="50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A7C44859-BE02-45F6-AF97-4127D01953E7}" type="slidenum">
              <a:rPr lang="es-MX" sz="1000" kern="1200">
                <a:solidFill>
                  <a:srgbClr val="E9E5DC">
                    <a:shade val="50000"/>
                  </a:srgbClr>
                </a:solidFill>
                <a:latin typeface="Corbel"/>
                <a:ea typeface="+mn-ea"/>
                <a:cs typeface="+mn-cs"/>
              </a:rPr>
              <a:pPr algn="r" rtl="0"/>
              <a:t>‹Nº›</a:t>
            </a:fld>
            <a:endParaRPr lang="es-MX" sz="1000" kern="1200">
              <a:solidFill>
                <a:srgbClr val="E9E5DC">
                  <a:shade val="50000"/>
                </a:srgbClr>
              </a:solidFill>
              <a:latin typeface="Corbe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68E616D8-BD66-4119-B1E8-A85F093536D4}" type="datetimeFigureOut">
              <a:rPr lang="es-MX" sz="1000" kern="1200">
                <a:solidFill>
                  <a:srgbClr val="E9E5DC">
                    <a:shade val="50000"/>
                  </a:srgbClr>
                </a:solidFill>
                <a:latin typeface="Corbel"/>
                <a:ea typeface="+mn-ea"/>
                <a:cs typeface="+mn-cs"/>
              </a:rPr>
              <a:pPr algn="l" rtl="0"/>
              <a:t>01/04/2009</a:t>
            </a:fld>
            <a:endParaRPr lang="es-MX" sz="1000" kern="1200">
              <a:solidFill>
                <a:srgbClr val="E9E5DC">
                  <a:shade val="50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s-MX" sz="1000" kern="1200">
              <a:solidFill>
                <a:srgbClr val="E9E5DC">
                  <a:shade val="50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A7C44859-BE02-45F6-AF97-4127D01953E7}" type="slidenum">
              <a:rPr lang="es-MX" sz="1000" kern="1200">
                <a:solidFill>
                  <a:srgbClr val="E9E5DC">
                    <a:shade val="50000"/>
                  </a:srgbClr>
                </a:solidFill>
                <a:latin typeface="Corbel"/>
                <a:ea typeface="+mn-ea"/>
                <a:cs typeface="+mn-cs"/>
              </a:rPr>
              <a:pPr algn="r" rtl="0"/>
              <a:t>‹Nº›</a:t>
            </a:fld>
            <a:endParaRPr lang="es-MX" sz="1000" kern="1200">
              <a:solidFill>
                <a:srgbClr val="E9E5DC">
                  <a:shade val="50000"/>
                </a:srgbClr>
              </a:solidFill>
              <a:latin typeface="Corbe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66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292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1066800" y="63992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algn="l" rtl="0"/>
            <a:endParaRPr lang="en-US" sz="1000" kern="1200">
              <a:solidFill>
                <a:srgbClr val="E9E5DC">
                  <a:shade val="50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505200" y="639921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algn="ctr" rtl="0"/>
            <a:endParaRPr lang="en-US" sz="1000" kern="1200">
              <a:solidFill>
                <a:srgbClr val="E9E5DC">
                  <a:shade val="50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934200" y="63992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algn="r" rtl="0"/>
            <a:fld id="{71ABDB26-F999-42EE-AFF9-908BB3AD7F23}" type="slidenum">
              <a:rPr lang="en-US" sz="1000" kern="1200">
                <a:solidFill>
                  <a:srgbClr val="E9E5DC">
                    <a:shade val="50000"/>
                  </a:srgbClr>
                </a:solidFill>
                <a:latin typeface="Corbel"/>
                <a:ea typeface="+mn-ea"/>
                <a:cs typeface="+mn-cs"/>
              </a:rPr>
              <a:pPr algn="r" rtl="0"/>
              <a:t>‹Nº›</a:t>
            </a:fld>
            <a:endParaRPr lang="en-US" sz="1000" kern="1200">
              <a:solidFill>
                <a:srgbClr val="E9E5DC">
                  <a:shade val="50000"/>
                </a:srgbClr>
              </a:solidFill>
              <a:latin typeface="Corbe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66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5029200" y="1981200"/>
            <a:ext cx="3810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5029200" y="4114800"/>
            <a:ext cx="3810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>
          <a:xfrm>
            <a:off x="1066800" y="63992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algn="l" rtl="0"/>
            <a:endParaRPr lang="en-US" sz="1000" kern="1200">
              <a:solidFill>
                <a:srgbClr val="E9E5DC">
                  <a:shade val="50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505200" y="639921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algn="ctr" rtl="0"/>
            <a:endParaRPr lang="en-US" sz="1000" kern="1200">
              <a:solidFill>
                <a:srgbClr val="E9E5DC">
                  <a:shade val="50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934200" y="63992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algn="r" rtl="0"/>
            <a:fld id="{B7566A3A-867F-4659-B44C-4130C19A2B39}" type="slidenum">
              <a:rPr lang="en-US" sz="1000" kern="1200">
                <a:solidFill>
                  <a:srgbClr val="E9E5DC">
                    <a:shade val="50000"/>
                  </a:srgbClr>
                </a:solidFill>
                <a:latin typeface="Corbel"/>
                <a:ea typeface="+mn-ea"/>
                <a:cs typeface="+mn-cs"/>
              </a:rPr>
              <a:pPr algn="r" rtl="0"/>
              <a:t>‹Nº›</a:t>
            </a:fld>
            <a:endParaRPr lang="en-US" sz="1000" kern="1200">
              <a:solidFill>
                <a:srgbClr val="E9E5DC">
                  <a:shade val="50000"/>
                </a:srgbClr>
              </a:solidFill>
              <a:latin typeface="Corbe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/>
            <a:endParaRPr lang="es-MX" sz="1000" kern="1200">
              <a:solidFill>
                <a:srgbClr val="E9E5DC">
                  <a:shade val="50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/>
            <a:endParaRPr lang="es-MX" sz="1000" kern="1200">
              <a:solidFill>
                <a:srgbClr val="E9E5DC">
                  <a:shade val="50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/>
            <a:fld id="{303DC316-1DA2-46A7-9BDD-5E24BEEC998A}" type="slidenum">
              <a:rPr lang="es-MX" sz="1000" kern="1200">
                <a:solidFill>
                  <a:srgbClr val="E9E5DC">
                    <a:shade val="50000"/>
                  </a:srgbClr>
                </a:solidFill>
                <a:latin typeface="Corbel"/>
                <a:ea typeface="+mn-ea"/>
                <a:cs typeface="+mn-cs"/>
              </a:rPr>
              <a:pPr algn="r" rtl="0"/>
              <a:t>‹Nº›</a:t>
            </a:fld>
            <a:endParaRPr lang="es-MX" sz="1000" kern="1200">
              <a:solidFill>
                <a:srgbClr val="E9E5DC">
                  <a:shade val="50000"/>
                </a:srgbClr>
              </a:solidFill>
              <a:latin typeface="Corbe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68E616D8-BD66-4119-B1E8-A85F093536D4}" type="datetimeFigureOut">
              <a:rPr lang="es-MX" sz="1000" kern="1200">
                <a:solidFill>
                  <a:srgbClr val="E9E5DC">
                    <a:shade val="50000"/>
                  </a:srgbClr>
                </a:solidFill>
                <a:latin typeface="Corbel"/>
                <a:ea typeface="+mn-ea"/>
                <a:cs typeface="+mn-cs"/>
              </a:rPr>
              <a:pPr algn="l" rtl="0"/>
              <a:t>01/04/2009</a:t>
            </a:fld>
            <a:endParaRPr lang="es-MX" sz="1000" kern="1200">
              <a:solidFill>
                <a:srgbClr val="E9E5DC">
                  <a:shade val="50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s-MX" sz="1000" kern="1200">
              <a:solidFill>
                <a:srgbClr val="E9E5DC">
                  <a:shade val="50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A7C44859-BE02-45F6-AF97-4127D01953E7}" type="slidenum">
              <a:rPr lang="es-MX" sz="1000" kern="1200">
                <a:solidFill>
                  <a:srgbClr val="E9E5DC">
                    <a:shade val="50000"/>
                  </a:srgbClr>
                </a:solidFill>
                <a:latin typeface="Corbel"/>
                <a:ea typeface="+mn-ea"/>
                <a:cs typeface="+mn-cs"/>
              </a:rPr>
              <a:pPr algn="r" rtl="0"/>
              <a:t>‹Nº›</a:t>
            </a:fld>
            <a:endParaRPr lang="es-MX" sz="1000" kern="1200">
              <a:solidFill>
                <a:srgbClr val="E9E5DC">
                  <a:shade val="50000"/>
                </a:srgbClr>
              </a:solidFill>
              <a:latin typeface="Corbe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68E616D8-BD66-4119-B1E8-A85F093536D4}" type="datetimeFigureOut">
              <a:rPr lang="es-MX" sz="1000" kern="1200">
                <a:solidFill>
                  <a:srgbClr val="E9E5DC">
                    <a:shade val="50000"/>
                  </a:srgbClr>
                </a:solidFill>
                <a:latin typeface="Corbel"/>
                <a:ea typeface="+mn-ea"/>
                <a:cs typeface="+mn-cs"/>
              </a:rPr>
              <a:pPr algn="l" rtl="0"/>
              <a:t>01/04/2009</a:t>
            </a:fld>
            <a:endParaRPr lang="es-MX" sz="1000" kern="1200">
              <a:solidFill>
                <a:srgbClr val="E9E5DC">
                  <a:shade val="50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s-MX" sz="1000" kern="1200">
              <a:solidFill>
                <a:srgbClr val="E9E5DC">
                  <a:shade val="50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A7C44859-BE02-45F6-AF97-4127D01953E7}" type="slidenum">
              <a:rPr lang="es-MX" sz="1000" kern="1200">
                <a:solidFill>
                  <a:srgbClr val="E9E5DC">
                    <a:shade val="50000"/>
                  </a:srgbClr>
                </a:solidFill>
                <a:latin typeface="Corbel"/>
                <a:ea typeface="+mn-ea"/>
                <a:cs typeface="+mn-cs"/>
              </a:rPr>
              <a:pPr algn="r" rtl="0"/>
              <a:t>‹Nº›</a:t>
            </a:fld>
            <a:endParaRPr lang="es-MX" sz="1000" kern="1200">
              <a:solidFill>
                <a:srgbClr val="E9E5DC">
                  <a:shade val="50000"/>
                </a:srgbClr>
              </a:solidFill>
              <a:latin typeface="Corbel"/>
              <a:ea typeface="+mn-ea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68E616D8-BD66-4119-B1E8-A85F093536D4}" type="datetimeFigureOut">
              <a:rPr lang="es-MX" sz="1000" kern="1200">
                <a:solidFill>
                  <a:srgbClr val="E9E5DC">
                    <a:shade val="50000"/>
                  </a:srgbClr>
                </a:solidFill>
                <a:latin typeface="Corbel"/>
                <a:ea typeface="+mn-ea"/>
                <a:cs typeface="+mn-cs"/>
              </a:rPr>
              <a:pPr algn="l" rtl="0"/>
              <a:t>01/04/2009</a:t>
            </a:fld>
            <a:endParaRPr lang="es-MX" sz="1000" kern="1200">
              <a:solidFill>
                <a:srgbClr val="E9E5DC">
                  <a:shade val="50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s-MX" sz="1000" kern="1200">
              <a:solidFill>
                <a:srgbClr val="E9E5DC">
                  <a:shade val="50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A7C44859-BE02-45F6-AF97-4127D01953E7}" type="slidenum">
              <a:rPr lang="es-MX" sz="1000" kern="1200">
                <a:solidFill>
                  <a:srgbClr val="E9E5DC">
                    <a:shade val="50000"/>
                  </a:srgbClr>
                </a:solidFill>
                <a:latin typeface="Corbel"/>
                <a:ea typeface="+mn-ea"/>
                <a:cs typeface="+mn-cs"/>
              </a:rPr>
              <a:pPr algn="r" rtl="0"/>
              <a:t>‹Nº›</a:t>
            </a:fld>
            <a:endParaRPr lang="es-MX" sz="1000" kern="1200">
              <a:solidFill>
                <a:srgbClr val="E9E5DC">
                  <a:shade val="50000"/>
                </a:srgbClr>
              </a:solidFill>
              <a:latin typeface="Corbe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68E616D8-BD66-4119-B1E8-A85F093536D4}" type="datetimeFigureOut">
              <a:rPr lang="es-MX" sz="1000" kern="1200">
                <a:solidFill>
                  <a:srgbClr val="E9E5DC">
                    <a:shade val="50000"/>
                  </a:srgbClr>
                </a:solidFill>
                <a:latin typeface="Corbel"/>
                <a:ea typeface="+mn-ea"/>
                <a:cs typeface="+mn-cs"/>
              </a:rPr>
              <a:pPr algn="l" rtl="0"/>
              <a:t>01/04/2009</a:t>
            </a:fld>
            <a:endParaRPr lang="es-MX" sz="1000" kern="1200">
              <a:solidFill>
                <a:srgbClr val="E9E5DC">
                  <a:shade val="50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s-MX" sz="1000" kern="1200">
              <a:solidFill>
                <a:srgbClr val="E9E5DC">
                  <a:shade val="50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A7C44859-BE02-45F6-AF97-4127D01953E7}" type="slidenum">
              <a:rPr lang="es-MX" sz="1000" kern="1200">
                <a:solidFill>
                  <a:srgbClr val="E9E5DC">
                    <a:shade val="50000"/>
                  </a:srgbClr>
                </a:solidFill>
                <a:latin typeface="Corbel"/>
                <a:ea typeface="+mn-ea"/>
                <a:cs typeface="+mn-cs"/>
              </a:rPr>
              <a:pPr algn="r" rtl="0"/>
              <a:t>‹Nº›</a:t>
            </a:fld>
            <a:endParaRPr lang="es-MX" sz="1000" kern="1200">
              <a:solidFill>
                <a:srgbClr val="E9E5DC">
                  <a:shade val="50000"/>
                </a:srgbClr>
              </a:solidFill>
              <a:latin typeface="Corbe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68E616D8-BD66-4119-B1E8-A85F093536D4}" type="datetimeFigureOut">
              <a:rPr lang="es-MX" sz="1000" kern="1200">
                <a:solidFill>
                  <a:srgbClr val="E9E5DC">
                    <a:shade val="50000"/>
                  </a:srgbClr>
                </a:solidFill>
                <a:latin typeface="Corbel"/>
                <a:ea typeface="+mn-ea"/>
                <a:cs typeface="+mn-cs"/>
              </a:rPr>
              <a:pPr algn="l" rtl="0"/>
              <a:t>01/04/2009</a:t>
            </a:fld>
            <a:endParaRPr lang="es-MX" sz="1000" kern="1200">
              <a:solidFill>
                <a:srgbClr val="E9E5DC">
                  <a:shade val="50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/>
            <a:fld id="{A7C44859-BE02-45F6-AF97-4127D01953E7}" type="slidenum">
              <a:rPr lang="es-MX" sz="1000" kern="1200">
                <a:solidFill>
                  <a:srgbClr val="E9E5DC">
                    <a:shade val="50000"/>
                  </a:srgbClr>
                </a:solidFill>
                <a:latin typeface="Corbel"/>
                <a:ea typeface="+mn-ea"/>
                <a:cs typeface="+mn-cs"/>
              </a:rPr>
              <a:pPr algn="r" rtl="0"/>
              <a:t>‹Nº›</a:t>
            </a:fld>
            <a:endParaRPr lang="es-MX" sz="1000" kern="1200">
              <a:solidFill>
                <a:srgbClr val="E9E5DC">
                  <a:shade val="50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 rtl="0"/>
            <a:endParaRPr lang="es-MX" sz="1000" kern="1200">
              <a:solidFill>
                <a:srgbClr val="E9E5DC">
                  <a:shade val="50000"/>
                </a:srgbClr>
              </a:solidFill>
              <a:latin typeface="Corbe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68E616D8-BD66-4119-B1E8-A85F093536D4}" type="datetimeFigureOut">
              <a:rPr lang="es-MX" sz="1000" kern="1200">
                <a:solidFill>
                  <a:srgbClr val="E9E5DC">
                    <a:shade val="50000"/>
                  </a:srgbClr>
                </a:solidFill>
                <a:latin typeface="Corbel"/>
                <a:ea typeface="+mn-ea"/>
                <a:cs typeface="+mn-cs"/>
              </a:rPr>
              <a:pPr algn="l" rtl="0"/>
              <a:t>01/04/2009</a:t>
            </a:fld>
            <a:endParaRPr lang="es-MX" sz="1000" kern="1200">
              <a:solidFill>
                <a:srgbClr val="E9E5DC">
                  <a:shade val="50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s-MX" sz="1000" kern="1200">
              <a:solidFill>
                <a:srgbClr val="E9E5DC">
                  <a:shade val="50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A7C44859-BE02-45F6-AF97-4127D01953E7}" type="slidenum">
              <a:rPr lang="es-MX" sz="1000" kern="1200">
                <a:solidFill>
                  <a:srgbClr val="E9E5DC">
                    <a:shade val="50000"/>
                  </a:srgbClr>
                </a:solidFill>
                <a:latin typeface="Corbel"/>
                <a:ea typeface="+mn-ea"/>
                <a:cs typeface="+mn-cs"/>
              </a:rPr>
              <a:pPr algn="r" rtl="0"/>
              <a:t>‹Nº›</a:t>
            </a:fld>
            <a:endParaRPr lang="es-MX" sz="1000" kern="1200">
              <a:solidFill>
                <a:srgbClr val="E9E5DC">
                  <a:shade val="50000"/>
                </a:srgbClr>
              </a:solidFill>
              <a:latin typeface="Corbe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68E616D8-BD66-4119-B1E8-A85F093536D4}" type="datetimeFigureOut">
              <a:rPr lang="es-MX" sz="1000" kern="1200">
                <a:solidFill>
                  <a:srgbClr val="E9E5DC">
                    <a:shade val="50000"/>
                  </a:srgbClr>
                </a:solidFill>
                <a:latin typeface="Corbel"/>
                <a:ea typeface="+mn-ea"/>
                <a:cs typeface="+mn-cs"/>
              </a:rPr>
              <a:pPr algn="l" rtl="0"/>
              <a:t>01/04/2009</a:t>
            </a:fld>
            <a:endParaRPr lang="es-MX" sz="1000" kern="1200">
              <a:solidFill>
                <a:srgbClr val="E9E5DC">
                  <a:shade val="50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s-MX" sz="1000" kern="1200">
              <a:solidFill>
                <a:srgbClr val="E9E5DC">
                  <a:shade val="50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pPr algn="r" rtl="0"/>
            <a:fld id="{A7C44859-BE02-45F6-AF97-4127D01953E7}" type="slidenum">
              <a:rPr lang="es-MX" sz="1000" kern="1200">
                <a:solidFill>
                  <a:srgbClr val="E9E5DC">
                    <a:shade val="50000"/>
                  </a:srgbClr>
                </a:solidFill>
                <a:latin typeface="Corbel"/>
                <a:ea typeface="+mn-ea"/>
                <a:cs typeface="+mn-cs"/>
              </a:rPr>
              <a:pPr algn="r" rtl="0"/>
              <a:t>‹Nº›</a:t>
            </a:fld>
            <a:endParaRPr lang="es-MX" sz="1000" kern="1200">
              <a:solidFill>
                <a:srgbClr val="E9E5DC">
                  <a:shade val="50000"/>
                </a:srgbClr>
              </a:solidFill>
              <a:latin typeface="Corbe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pPr algn="l" rtl="0"/>
            <a:fld id="{68E616D8-BD66-4119-B1E8-A85F093536D4}" type="datetimeFigureOut">
              <a:rPr lang="es-MX" sz="1000" kern="1200">
                <a:solidFill>
                  <a:srgbClr val="E9E5DC">
                    <a:shade val="50000"/>
                  </a:srgbClr>
                </a:solidFill>
                <a:latin typeface="Corbel"/>
                <a:ea typeface="+mn-ea"/>
                <a:cs typeface="+mn-cs"/>
              </a:rPr>
              <a:pPr algn="l" rtl="0"/>
              <a:t>01/04/2009</a:t>
            </a:fld>
            <a:endParaRPr lang="es-MX" sz="1000" kern="1200">
              <a:solidFill>
                <a:srgbClr val="E9E5DC">
                  <a:shade val="50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s-MX" sz="1000" kern="1200">
              <a:solidFill>
                <a:srgbClr val="E9E5DC">
                  <a:shade val="50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A7C44859-BE02-45F6-AF97-4127D01953E7}" type="slidenum">
              <a:rPr lang="es-MX" sz="1000" kern="1200">
                <a:solidFill>
                  <a:srgbClr val="E9E5DC">
                    <a:shade val="50000"/>
                  </a:srgbClr>
                </a:solidFill>
                <a:latin typeface="Corbel"/>
                <a:ea typeface="+mn-ea"/>
                <a:cs typeface="+mn-cs"/>
              </a:rPr>
              <a:pPr algn="r" rtl="0"/>
              <a:t>‹Nº›</a:t>
            </a:fld>
            <a:endParaRPr lang="es-MX" sz="1000" kern="1200">
              <a:solidFill>
                <a:srgbClr val="E9E5DC">
                  <a:shade val="50000"/>
                </a:srgbClr>
              </a:solidFill>
              <a:latin typeface="Corbe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6" name="15 Forma libre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kern="1200">
              <a:solidFill>
                <a:prstClr val="white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rtl="0"/>
            <a:fld id="{68E616D8-BD66-4119-B1E8-A85F093536D4}" type="datetimeFigureOut">
              <a:rPr lang="es-MX" kern="1200" smtClean="0">
                <a:solidFill>
                  <a:srgbClr val="E9E5DC">
                    <a:shade val="50000"/>
                  </a:srgbClr>
                </a:solidFill>
                <a:latin typeface="Corbel"/>
                <a:ea typeface="+mn-ea"/>
                <a:cs typeface="+mn-cs"/>
              </a:rPr>
              <a:pPr rtl="0"/>
              <a:t>01/04/2009</a:t>
            </a:fld>
            <a:endParaRPr lang="es-MX" kern="1200">
              <a:solidFill>
                <a:srgbClr val="E9E5DC">
                  <a:shade val="50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rtl="0"/>
            <a:endParaRPr lang="es-MX" kern="1200">
              <a:solidFill>
                <a:srgbClr val="E9E5DC">
                  <a:shade val="50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rtl="0"/>
            <a:fld id="{A7C44859-BE02-45F6-AF97-4127D01953E7}" type="slidenum">
              <a:rPr lang="es-MX" kern="1200" smtClean="0">
                <a:solidFill>
                  <a:srgbClr val="E9E5DC">
                    <a:shade val="50000"/>
                  </a:srgbClr>
                </a:solidFill>
                <a:latin typeface="Corbel"/>
                <a:ea typeface="+mn-ea"/>
                <a:cs typeface="+mn-cs"/>
              </a:rPr>
              <a:pPr rtl="0"/>
              <a:t>‹Nº›</a:t>
            </a:fld>
            <a:endParaRPr lang="es-MX" kern="1200">
              <a:solidFill>
                <a:srgbClr val="E9E5DC">
                  <a:shade val="50000"/>
                </a:srgbClr>
              </a:solidFill>
              <a:latin typeface="Corbel"/>
              <a:ea typeface="+mn-ea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3" Target="../media/image2.jpeg" Type="http://schemas.openxmlformats.org/officeDocument/2006/relationships/image"/><Relationship Id="rId2" Target="../media/audio1.wav" Type="http://schemas.openxmlformats.org/officeDocument/2006/relationships/audio"/><Relationship Id="rId1" Target="../slideLayouts/slideLayout1.xml" Type="http://schemas.openxmlformats.org/officeDocument/2006/relationships/slideLayout"/><Relationship Id="rId5" Target="../media/image4.jpeg" Type="http://schemas.openxmlformats.org/officeDocument/2006/relationships/image"/><Relationship Id="rId4" Target="../media/image3.jpeg" Type="http://schemas.openxmlformats.org/officeDocument/2006/relationships/image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 ?><Relationships xmlns="http://schemas.openxmlformats.org/package/2006/relationships"><Relationship Id="rId2" Target="../media/image11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2.xml.rels><?xml version="1.0" encoding="UTF-8" standalone="yes" ?><Relationships xmlns="http://schemas.openxmlformats.org/package/2006/relationships"><Relationship Id="rId3" Target="../media/image6.jpeg" Type="http://schemas.openxmlformats.org/officeDocument/2006/relationships/image"/><Relationship Id="rId2" Target="../media/image12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3.xml.rels><?xml version="1.0" encoding="UTF-8" standalone="yes" ?><Relationships xmlns="http://schemas.openxmlformats.org/package/2006/relationships"><Relationship Id="rId2" Target="../media/image13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 ?><Relationships xmlns="http://schemas.openxmlformats.org/package/2006/relationships"><Relationship Id="rId2" Target="../media/image15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 ?><Relationships xmlns="http://schemas.openxmlformats.org/package/2006/relationships"><Relationship Id="rId3" Target="../media/image6.jpeg" Type="http://schemas.openxmlformats.org/officeDocument/2006/relationships/image"/><Relationship Id="rId2" Target="../media/image5.jpeg" Type="http://schemas.openxmlformats.org/officeDocument/2006/relationships/image"/><Relationship Id="rId1" Target="../slideLayouts/slideLayout3.xml" Type="http://schemas.openxmlformats.org/officeDocument/2006/relationships/slideLayout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/Relationships>
</file>

<file path=ppt/slides/_rels/slide27.xml.rels><?xml version="1.0" encoding="UTF-8" standalone="yes" ?><Relationships xmlns="http://schemas.openxmlformats.org/package/2006/relationships"><Relationship Id="rId8" Target="../media/image29.jpeg" Type="http://schemas.openxmlformats.org/officeDocument/2006/relationships/image"/><Relationship Id="rId3" Target="file:///C:\Documents%20and%20Settings\end%20user\Mis%20documentos\spockito\farma\barbiturikos\MOV00461.avi" TargetMode="External" Type="http://schemas.openxmlformats.org/officeDocument/2006/relationships/video"/><Relationship Id="rId7" Target="../media/image28.jpeg" Type="http://schemas.openxmlformats.org/officeDocument/2006/relationships/image"/><Relationship Id="rId2" Target="file:///C:\Documents%20and%20Settings\end%20user\Mis%20documentos\spockito\farma\barbiturikos\MOV00460.avi" TargetMode="External" Type="http://schemas.openxmlformats.org/officeDocument/2006/relationships/video"/><Relationship Id="rId1" Target="file:///C:\Documents%20and%20Settings\end%20user\Mis%20documentos\spockito\farma\barbiturikos\MOV00464.avi" TargetMode="External" Type="http://schemas.openxmlformats.org/officeDocument/2006/relationships/video"/><Relationship Id="rId6" Target="../slideLayouts/slideLayout2.xml" Type="http://schemas.openxmlformats.org/officeDocument/2006/relationships/slideLayout"/><Relationship Id="rId11" Target="../media/image32.jpeg" Type="http://schemas.openxmlformats.org/officeDocument/2006/relationships/image"/><Relationship Id="rId5" Target="file:///C:\Documents%20and%20Settings\end%20user\Mis%20documentos\spockito\farma\barbiturikos\MOV00465.avi" TargetMode="External" Type="http://schemas.openxmlformats.org/officeDocument/2006/relationships/video"/><Relationship Id="rId10" Target="../media/image31.jpeg" Type="http://schemas.openxmlformats.org/officeDocument/2006/relationships/image"/><Relationship Id="rId4" Target="file:///C:\Documents%20and%20Settings\end%20user\Mis%20documentos\spockito\farma\barbiturikos\MOV00462.avi" TargetMode="External" Type="http://schemas.openxmlformats.org/officeDocument/2006/relationships/video"/><Relationship Id="rId9" Target="../media/image30.jpeg" Type="http://schemas.openxmlformats.org/officeDocument/2006/relationships/image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 ?><Relationships xmlns="http://schemas.openxmlformats.org/package/2006/relationships"><Relationship Id="rId2" Target="../media/image6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 ?><Relationships xmlns="http://schemas.openxmlformats.org/package/2006/relationships"><Relationship Id="rId2" Target="../media/image9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 bright="-61000" contrast="15000"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14348" y="3714752"/>
            <a:ext cx="7772400" cy="857256"/>
          </a:xfrm>
        </p:spPr>
        <p:txBody>
          <a:bodyPr>
            <a:noAutofit/>
          </a:bodyPr>
          <a:lstStyle/>
          <a:p>
            <a:pPr algn="ctr"/>
            <a:r>
              <a:rPr lang="es-ES_tradnl" sz="4800" dirty="0" smtClean="0"/>
              <a:t>SUSCEPTIBILIDAD A LOS EFECTOS SEDANTE, HIPNÓTICO Y LETAL DE PENTOBARBITAL EN RATONES</a:t>
            </a:r>
            <a:endParaRPr lang="es-MX" sz="4800" dirty="0"/>
          </a:p>
        </p:txBody>
      </p:sp>
      <p:sp>
        <p:nvSpPr>
          <p:cNvPr id="4" name="3 Rectángulo"/>
          <p:cNvSpPr/>
          <p:nvPr/>
        </p:nvSpPr>
        <p:spPr>
          <a:xfrm>
            <a:off x="2214546" y="0"/>
            <a:ext cx="4572000" cy="1754326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rtl="0"/>
            <a:r>
              <a:rPr lang="es-ES_tradnl" b="1" kern="12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ollywood Hills"/>
                <a:ea typeface="+mn-ea"/>
                <a:cs typeface="+mn-cs"/>
              </a:rPr>
              <a:t>UNIVERSIDAD  MICHOACANA DE </a:t>
            </a:r>
          </a:p>
          <a:p>
            <a:pPr algn="ctr" rtl="0"/>
            <a:r>
              <a:rPr lang="es-ES_tradnl" b="1" kern="12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ollywood Hills"/>
                <a:ea typeface="+mn-ea"/>
                <a:cs typeface="+mn-cs"/>
              </a:rPr>
              <a:t>SAN NICOLÁS DE HIDALGO</a:t>
            </a:r>
          </a:p>
          <a:p>
            <a:pPr algn="ctr" rtl="0"/>
            <a:endParaRPr lang="es-ES_tradnl" b="1" kern="12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Hollywood Hills"/>
              <a:ea typeface="+mn-ea"/>
              <a:cs typeface="+mn-cs"/>
            </a:endParaRPr>
          </a:p>
          <a:p>
            <a:pPr algn="ctr" rtl="0"/>
            <a:r>
              <a:rPr lang="es-ES_tradnl" b="1" kern="12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ollywood Hills"/>
                <a:ea typeface="+mn-ea"/>
                <a:cs typeface="+mn-cs"/>
              </a:rPr>
              <a:t>FACULTAD DE CIENCIAS MÉDICAS Y BIOLÓGICAS</a:t>
            </a:r>
          </a:p>
          <a:p>
            <a:pPr algn="ctr" rtl="0"/>
            <a:r>
              <a:rPr lang="es-ES_tradnl" b="1" kern="12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ollywood Hills"/>
                <a:ea typeface="+mn-ea"/>
                <a:cs typeface="+mn-cs"/>
              </a:rPr>
              <a:t>“DR. IGNACIO CHÁVEZ”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285984" y="192880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0"/>
            <a:r>
              <a:rPr lang="es-ES_tradnl" sz="3600" kern="1200" dirty="0">
                <a:ln w="10160">
                  <a:solidFill>
                    <a:srgbClr val="D3481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ollywood Hills"/>
                <a:ea typeface="+mn-ea"/>
                <a:cs typeface="+mn-cs"/>
              </a:rPr>
              <a:t>LABORATORIO </a:t>
            </a:r>
          </a:p>
          <a:p>
            <a:pPr algn="ctr" rtl="0"/>
            <a:r>
              <a:rPr lang="es-ES_tradnl" sz="3600" kern="1200" dirty="0">
                <a:ln w="10160">
                  <a:solidFill>
                    <a:srgbClr val="D3481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ollywood Hills"/>
                <a:ea typeface="+mn-ea"/>
                <a:cs typeface="+mn-cs"/>
              </a:rPr>
              <a:t>DE</a:t>
            </a:r>
          </a:p>
          <a:p>
            <a:pPr algn="ctr" rtl="0"/>
            <a:r>
              <a:rPr lang="es-ES_tradnl" sz="3600" kern="1200" dirty="0">
                <a:ln w="10160">
                  <a:solidFill>
                    <a:srgbClr val="D3481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ollywood Hills"/>
                <a:ea typeface="+mn-ea"/>
                <a:cs typeface="+mn-cs"/>
              </a:rPr>
              <a:t>FARMACOLGÍA</a:t>
            </a:r>
            <a:endParaRPr lang="es-MX" sz="3600" kern="1200" dirty="0">
              <a:ln w="10160">
                <a:solidFill>
                  <a:srgbClr val="D34817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Hollywood Hills"/>
              <a:ea typeface="+mn-ea"/>
              <a:cs typeface="+mn-cs"/>
            </a:endParaRPr>
          </a:p>
        </p:txBody>
      </p:sp>
      <p:pic>
        <p:nvPicPr>
          <p:cNvPr id="7" name="6 Imagen" descr="untitled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26747">
            <a:off x="6353398" y="1487792"/>
            <a:ext cx="2050554" cy="2157317"/>
          </a:xfrm>
          <a:prstGeom prst="roundRect">
            <a:avLst>
              <a:gd name="adj" fmla="val 1776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900000">
              <a:rot lat="20946850" lon="197613" rev="21133857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7 CuadroTexto"/>
          <p:cNvSpPr txBox="1"/>
          <p:nvPr/>
        </p:nvSpPr>
        <p:spPr>
          <a:xfrm>
            <a:off x="4857720" y="6396335"/>
            <a:ext cx="428628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 rtl="0"/>
            <a:r>
              <a:rPr lang="es-ES_tradnl" sz="1200" kern="1200" spc="150" dirty="0">
                <a:ln w="11430"/>
                <a:solidFill>
                  <a:srgbClr val="F8F8F8"/>
                </a:solidFill>
                <a:latin typeface="Hollywood Hills"/>
                <a:ea typeface="+mn-ea"/>
                <a:cs typeface="+mn-cs"/>
              </a:rPr>
              <a:t>INSTRUCTOR: JESÚS ALEJANDRO MORA CAMBRÓN</a:t>
            </a:r>
          </a:p>
          <a:p>
            <a:pPr algn="r" rtl="0"/>
            <a:r>
              <a:rPr lang="es-ES_tradnl" sz="1200" kern="1200" spc="150" dirty="0">
                <a:ln w="11430"/>
                <a:solidFill>
                  <a:srgbClr val="F8F8F8"/>
                </a:solidFill>
                <a:latin typeface="Hollywood Hills"/>
                <a:ea typeface="+mn-ea"/>
                <a:cs typeface="+mn-cs"/>
              </a:rPr>
              <a:t>SEC. 02 5º AÑO</a:t>
            </a:r>
            <a:endParaRPr lang="es-MX" sz="1200" kern="1200" spc="150" dirty="0">
              <a:ln w="11430"/>
              <a:solidFill>
                <a:srgbClr val="F8F8F8"/>
              </a:solidFill>
              <a:latin typeface="Hollywood Hills"/>
              <a:ea typeface="+mn-ea"/>
              <a:cs typeface="+mn-cs"/>
            </a:endParaRPr>
          </a:p>
        </p:txBody>
      </p:sp>
      <p:pic>
        <p:nvPicPr>
          <p:cNvPr id="9" name="8 Imagen" descr="LOGO FARM.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65084">
            <a:off x="735076" y="1521984"/>
            <a:ext cx="2136795" cy="2131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0">
              <a:rot lat="21594000" lon="600000" rev="2040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slow">
    <p:newsflash/>
    <p:sndAc>
      <p:stSnd>
        <p:snd r:embed="rId2" name="drumroll.wav" builtIn="1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</p:spPr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endParaRPr lang="es-MX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16387" name="Picture 3" descr="gaba_synth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" y="2286000"/>
            <a:ext cx="8096250" cy="2752725"/>
          </a:xfr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85875" y="357188"/>
            <a:ext cx="6572250" cy="61055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7188" y="357188"/>
            <a:ext cx="4843462" cy="3929062"/>
          </a:xfrm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0" y="3000375"/>
            <a:ext cx="4572000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8750" y="571500"/>
            <a:ext cx="6430963" cy="55784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57250" y="714375"/>
            <a:ext cx="7486650" cy="51816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s-MX" dirty="0" err="1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Pentobarbital</a:t>
            </a:r>
            <a:r>
              <a:rPr lang="es-MX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/>
            </a:r>
            <a:br>
              <a:rPr lang="es-MX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r>
              <a:rPr lang="es-MX" sz="2000" dirty="0" err="1" smtClean="0"/>
              <a:t>Pentabarbitone</a:t>
            </a:r>
            <a:r>
              <a:rPr lang="es-MX" sz="2000" dirty="0" smtClean="0"/>
              <a:t> , </a:t>
            </a:r>
            <a:r>
              <a:rPr lang="es-MX" sz="2000" dirty="0" err="1" smtClean="0"/>
              <a:t>Pentobarbitone</a:t>
            </a:r>
            <a:r>
              <a:rPr lang="es-MX" sz="2000" dirty="0" smtClean="0"/>
              <a:t>, </a:t>
            </a:r>
            <a:r>
              <a:rPr lang="es-MX" sz="2000" dirty="0" err="1" smtClean="0"/>
              <a:t>Pentobarbiturate</a:t>
            </a:r>
            <a:r>
              <a:rPr lang="es-MX" sz="2000" dirty="0" smtClean="0"/>
              <a:t> , </a:t>
            </a:r>
            <a:r>
              <a:rPr lang="es-MX" sz="2000" dirty="0" err="1" smtClean="0"/>
              <a:t>Pentobarbituric</a:t>
            </a:r>
            <a:r>
              <a:rPr lang="es-MX" sz="2000" dirty="0" smtClean="0"/>
              <a:t> </a:t>
            </a:r>
            <a:r>
              <a:rPr lang="es-MX" sz="2000" dirty="0" err="1" smtClean="0"/>
              <a:t>acid</a:t>
            </a:r>
            <a:r>
              <a:rPr lang="es-MX" sz="2000" dirty="0" smtClean="0"/>
              <a:t>,  </a:t>
            </a:r>
            <a:r>
              <a:rPr lang="es-MX" sz="2000" dirty="0" err="1" smtClean="0"/>
              <a:t>Sodium</a:t>
            </a:r>
            <a:r>
              <a:rPr lang="es-MX" sz="2000" dirty="0" smtClean="0"/>
              <a:t> </a:t>
            </a:r>
            <a:r>
              <a:rPr lang="es-MX" sz="2000" dirty="0" err="1" smtClean="0"/>
              <a:t>Pentobarbital</a:t>
            </a:r>
            <a:r>
              <a:rPr lang="es-MX" sz="2000" dirty="0" smtClean="0"/>
              <a:t/>
            </a:r>
            <a:br>
              <a:rPr lang="es-MX" sz="2000" dirty="0" smtClean="0"/>
            </a:br>
            <a:endParaRPr lang="es-MX" sz="2000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15363" name="2 Marcador de contenido"/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en-US" smtClean="0"/>
              <a:t>Es ampliamente usado como anticonvulsivo , hipnotico y anestésico</a:t>
            </a:r>
          </a:p>
          <a:p>
            <a:pPr eaLnBrk="1" hangingPunct="1">
              <a:buFont typeface="Wingdings 2" pitchFamily="18" charset="2"/>
              <a:buNone/>
            </a:pPr>
            <a:endParaRPr lang="en-US" smtClean="0"/>
          </a:p>
          <a:p>
            <a:pPr eaLnBrk="1" hangingPunct="1">
              <a:buFont typeface="Wingdings 2" pitchFamily="18" charset="2"/>
              <a:buNone/>
            </a:pPr>
            <a:endParaRPr lang="en-US" smtClean="0"/>
          </a:p>
        </p:txBody>
      </p:sp>
      <p:pic>
        <p:nvPicPr>
          <p:cNvPr id="15364" name="Picture 5" descr="sueño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8" y="3143250"/>
            <a:ext cx="2763837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</p:spPr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es-MX" b="1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PENTOBARBITAL</a:t>
            </a:r>
            <a:endParaRPr lang="es-MX" b="1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2150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29063" y="1857375"/>
            <a:ext cx="4572000" cy="4572000"/>
          </a:xfrm>
          <a:noFill/>
        </p:spPr>
      </p:pic>
      <p:sp>
        <p:nvSpPr>
          <p:cNvPr id="21508" name="5 Rectángulo"/>
          <p:cNvSpPr>
            <a:spLocks noChangeArrowheads="1"/>
          </p:cNvSpPr>
          <p:nvPr/>
        </p:nvSpPr>
        <p:spPr bwMode="auto">
          <a:xfrm>
            <a:off x="285750" y="4143375"/>
            <a:ext cx="35004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4000"/>
              <a:t>C</a:t>
            </a:r>
            <a:r>
              <a:rPr lang="es-MX" sz="4000" baseline="-25000"/>
              <a:t>11</a:t>
            </a:r>
            <a:r>
              <a:rPr lang="es-MX" sz="4000"/>
              <a:t>H</a:t>
            </a:r>
            <a:r>
              <a:rPr lang="es-MX" sz="4000" baseline="-25000"/>
              <a:t>18</a:t>
            </a:r>
            <a:r>
              <a:rPr lang="es-MX" sz="4000"/>
              <a:t>N</a:t>
            </a:r>
            <a:r>
              <a:rPr lang="es-MX" sz="4000" baseline="-25000"/>
              <a:t>2</a:t>
            </a:r>
            <a:r>
              <a:rPr lang="es-MX" sz="4000"/>
              <a:t>O</a:t>
            </a:r>
            <a:r>
              <a:rPr lang="es-MX" sz="4000" baseline="-25000"/>
              <a:t>3</a:t>
            </a:r>
            <a:r>
              <a:rPr lang="es-MX" sz="4000"/>
              <a:t/>
            </a:r>
            <a:br>
              <a:rPr lang="es-MX" sz="4000"/>
            </a:br>
            <a:endParaRPr lang="es-MX" sz="4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0"/>
            <a:ext cx="8229600" cy="1071570"/>
          </a:xfrm>
        </p:spPr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es-MX" sz="3600" b="1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Mecanismo de acción</a:t>
            </a:r>
            <a:endParaRPr lang="es-MX" sz="3600" b="1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22531" name="2 Marcador de contenido"/>
          <p:cNvSpPr>
            <a:spLocks noGrp="1"/>
          </p:cNvSpPr>
          <p:nvPr>
            <p:ph idx="1"/>
          </p:nvPr>
        </p:nvSpPr>
        <p:spPr>
          <a:xfrm>
            <a:off x="0" y="1428750"/>
            <a:ext cx="8686800" cy="4572000"/>
          </a:xfrm>
        </p:spPr>
        <p:txBody>
          <a:bodyPr/>
          <a:lstStyle/>
          <a:p>
            <a:pPr algn="just" eaLnBrk="1" hangingPunct="1">
              <a:buFont typeface="Wingdings 2" pitchFamily="18" charset="2"/>
              <a:buNone/>
            </a:pPr>
            <a:r>
              <a:rPr lang="es-MX" smtClean="0"/>
              <a:t>	</a:t>
            </a:r>
            <a:r>
              <a:rPr lang="es-MX" sz="2400" smtClean="0"/>
              <a:t>El pentobarbital se une a un sitio específico, asociado con un canal de cloro en el receptor GABA-A, aumentando  el  tiempo de apertura de los canales de Cloro. </a:t>
            </a:r>
          </a:p>
          <a:p>
            <a:pPr algn="just" eaLnBrk="1" hangingPunct="1">
              <a:buFont typeface="Wingdings 2" pitchFamily="18" charset="2"/>
              <a:buNone/>
            </a:pPr>
            <a:r>
              <a:rPr lang="es-MX" sz="2400" smtClean="0"/>
              <a:t>	</a:t>
            </a:r>
          </a:p>
          <a:p>
            <a:pPr algn="just" eaLnBrk="1" hangingPunct="1">
              <a:buFont typeface="Wingdings 2" pitchFamily="18" charset="2"/>
              <a:buNone/>
            </a:pPr>
            <a:r>
              <a:rPr lang="es-MX" sz="2400" smtClean="0"/>
              <a:t>	Todos  estos efectos se asocian  con marcadas reducciones en la conductancia de calcio neuronal sensible a GABA. El resultado de la acción de los barbitúricos, es una potenciación aguda del tono GABAergico inhibitorio glutamatergica.</a:t>
            </a:r>
          </a:p>
          <a:p>
            <a:pPr algn="just" eaLnBrk="1" hangingPunct="1">
              <a:buFont typeface="Wingdings 2" pitchFamily="18" charset="2"/>
              <a:buNone/>
            </a:pPr>
            <a:endParaRPr lang="es-MX" sz="2000" smtClean="0"/>
          </a:p>
          <a:p>
            <a:pPr algn="just" eaLnBrk="1" hangingPunct="1">
              <a:buFont typeface="Wingdings 2" pitchFamily="18" charset="2"/>
              <a:buNone/>
            </a:pPr>
            <a:r>
              <a:rPr lang="es-MX" sz="200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4 Marcador de contenido" descr="image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1071546"/>
            <a:ext cx="6786610" cy="4857784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28596" y="1000108"/>
            <a:ext cx="6629400" cy="1826363"/>
          </a:xfrm>
        </p:spPr>
        <p:txBody>
          <a:bodyPr>
            <a:noAutofit/>
          </a:bodyPr>
          <a:lstStyle/>
          <a:p>
            <a:pPr algn="r"/>
            <a:r>
              <a:rPr lang="es-ES_tradnl" sz="6600" dirty="0" smtClean="0"/>
              <a:t>DESARROLLO DE LA PRÁCTICA</a:t>
            </a:r>
            <a:endParaRPr lang="es-MX" sz="6600" dirty="0"/>
          </a:p>
        </p:txBody>
      </p:sp>
      <p:pic>
        <p:nvPicPr>
          <p:cNvPr id="6" name="5 Imagen" descr="DSC004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071810"/>
            <a:ext cx="4357718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Imagen(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071810"/>
            <a:ext cx="4286248" cy="3541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857224" y="357166"/>
            <a:ext cx="5529274" cy="1826363"/>
          </a:xfrm>
        </p:spPr>
        <p:txBody>
          <a:bodyPr>
            <a:noAutofit/>
          </a:bodyPr>
          <a:lstStyle/>
          <a:p>
            <a:r>
              <a:rPr lang="es-ES_tradnl" sz="7200" dirty="0" smtClean="0"/>
              <a:t>GENERALIDADES DE LOS BARBITÚRICOS</a:t>
            </a:r>
            <a:endParaRPr lang="es-MX" sz="7200" dirty="0"/>
          </a:p>
        </p:txBody>
      </p:sp>
      <p:pic>
        <p:nvPicPr>
          <p:cNvPr id="6" name="5 Imagen" descr="drug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12" y="3214686"/>
            <a:ext cx="2451006" cy="2855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3786190"/>
            <a:ext cx="3646491" cy="2814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ChangeArrowheads="1" noGrp="1"/>
          </p:cNvSpPr>
          <p:nvPr>
            <p:ph idx="4294967295" type="title"/>
          </p:nvPr>
        </p:nvSpPr>
        <p:spPr>
          <a:xfrm>
            <a:off x="500034" y="642918"/>
            <a:ext cx="7467600" cy="1143000"/>
          </a:xfrm>
        </p:spPr>
        <p:txBody>
          <a:bodyPr>
            <a:normAutofit fontScale="90000"/>
          </a:bodyPr>
          <a:lstStyle/>
          <a:p>
            <a:r>
              <a:rPr b="1" dirty="0" lang="es-ES" smtClean="0" sz="3600">
                <a:solidFill>
                  <a:schemeClr val="tx1"/>
                </a:solidFill>
                <a:latin charset="0" pitchFamily="34" typeface="Copperplate Gothic Bold"/>
              </a:rPr>
              <a:t>Cada mesa recibirá 4 ratones</a:t>
            </a:r>
            <a:br>
              <a:rPr b="1" dirty="0" lang="es-ES" smtClean="0" sz="3600">
                <a:solidFill>
                  <a:schemeClr val="tx1"/>
                </a:solidFill>
                <a:latin charset="0" pitchFamily="34" typeface="Copperplate Gothic Bold"/>
              </a:rPr>
            </a:br>
            <a:r>
              <a:rPr b="1" dirty="0" lang="es-ES" smtClean="0" sz="3600">
                <a:solidFill>
                  <a:schemeClr val="tx1"/>
                </a:solidFill>
                <a:latin charset="0" pitchFamily="34" typeface="Copperplate Gothic Bold"/>
              </a:rPr>
              <a:t/>
            </a:r>
            <a:br>
              <a:rPr b="1" dirty="0" lang="es-ES" smtClean="0" sz="3600">
                <a:solidFill>
                  <a:schemeClr val="tx1"/>
                </a:solidFill>
                <a:latin charset="0" pitchFamily="34" typeface="Copperplate Gothic Bold"/>
              </a:rPr>
            </a:br>
            <a:endParaRPr b="1" dirty="0" lang="es-ES" smtClean="0" sz="3600">
              <a:solidFill>
                <a:schemeClr val="tx1"/>
              </a:solidFill>
              <a:latin charset="0" pitchFamily="34" typeface="Copperplate Gothic Bold"/>
            </a:endParaRPr>
          </a:p>
        </p:txBody>
      </p:sp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684213" y="1844675"/>
            <a:ext cx="8459787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200">
                <a:latin charset="0" pitchFamily="34" typeface="Copperplate Gothic Bold"/>
              </a:rPr>
              <a:t>1.- C</a:t>
            </a:r>
            <a:r>
              <a:rPr lang="es-ES" sz="3200">
                <a:solidFill>
                  <a:schemeClr val="tx2"/>
                </a:solidFill>
                <a:latin charset="0" pitchFamily="34" typeface="Copperplate Gothic Bold"/>
              </a:rPr>
              <a:t>ada mesa recibirá 4 ratones</a:t>
            </a:r>
          </a:p>
          <a:p>
            <a:pPr>
              <a:spcBef>
                <a:spcPct val="50000"/>
              </a:spcBef>
            </a:pPr>
            <a:endParaRPr lang="es-ES" sz="2400">
              <a:solidFill>
                <a:schemeClr val="tx2"/>
              </a:solidFill>
              <a:latin charset="0" pitchFamily="34" typeface="Copperplate Gothic Bold"/>
            </a:endParaRPr>
          </a:p>
        </p:txBody>
      </p:sp>
      <p:pic>
        <p:nvPicPr>
          <p:cNvPr descr="Imagen(2)" id="29700" name="Picture 4"/>
          <p:cNvPicPr>
            <a:picLocks noChangeArrowheads="1" noChangeAspect="1"/>
          </p:cNvPicPr>
          <p:nvPr/>
        </p:nvPicPr>
        <p:blipFill>
          <a:blip r:embed="rId2"/>
          <a:srcRect t="-204"/>
          <a:stretch>
            <a:fillRect/>
          </a:stretch>
        </p:blipFill>
        <p:spPr bwMode="auto">
          <a:xfrm>
            <a:off x="539750" y="2636838"/>
            <a:ext cx="3529013" cy="37449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descr="Imagen(8)" id="29701" name="Picture 3"/>
          <p:cNvPicPr>
            <a:picLocks noChangeArrowheads="1" noChangeAspect="1"/>
          </p:cNvPicPr>
          <p:nvPr/>
        </p:nvPicPr>
        <p:blipFill>
          <a:blip r:embed="rId3"/>
          <a:srcRect b="48"/>
          <a:stretch>
            <a:fillRect/>
          </a:stretch>
        </p:blipFill>
        <p:spPr bwMode="auto">
          <a:xfrm>
            <a:off x="4429124" y="2636838"/>
            <a:ext cx="3887789" cy="367188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9702" name="Text Box 11"/>
          <p:cNvSpPr txBox="1">
            <a:spLocks noChangeArrowheads="1"/>
          </p:cNvSpPr>
          <p:nvPr/>
        </p:nvSpPr>
        <p:spPr bwMode="auto">
          <a:xfrm>
            <a:off x="900113" y="6491288"/>
            <a:ext cx="23034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b="1" lang="es-ES">
                <a:solidFill>
                  <a:schemeClr val="tx2"/>
                </a:solidFill>
                <a:latin charset="0" pitchFamily="34" typeface="Copperplate Gothic Bold"/>
              </a:rPr>
              <a:t>PESAR</a:t>
            </a:r>
          </a:p>
        </p:txBody>
      </p:sp>
      <p:sp>
        <p:nvSpPr>
          <p:cNvPr id="29703" name="Text Box 12"/>
          <p:cNvSpPr txBox="1">
            <a:spLocks noChangeArrowheads="1"/>
          </p:cNvSpPr>
          <p:nvPr/>
        </p:nvSpPr>
        <p:spPr bwMode="auto">
          <a:xfrm>
            <a:off x="4716463" y="6491288"/>
            <a:ext cx="2016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b="1" lang="es-ES">
                <a:solidFill>
                  <a:schemeClr val="tx2"/>
                </a:solidFill>
                <a:latin charset="0" pitchFamily="34" typeface="Copperplate Gothic Bold"/>
              </a:rPr>
              <a:t>MARCAR</a:t>
            </a:r>
          </a:p>
        </p:txBody>
      </p:sp>
    </p:spTree>
  </p:cSld>
  <p:clrMapOvr>
    <a:masterClrMapping/>
  </p:clrMapOvr>
  <p:timing>
    <p:tnLst>
      <p:par>
        <p:cTn dur="indefinite" id="1" nodeType="tmRoot" restart="never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ES" sz="3200" b="1" smtClean="0">
                <a:solidFill>
                  <a:schemeClr val="tx1"/>
                </a:solidFill>
                <a:latin typeface="Copperplate Gothic Bold" pitchFamily="34" charset="0"/>
              </a:rPr>
              <a:t>Asignar al azar las dosis: 8,20,50,125</a:t>
            </a:r>
            <a:r>
              <a:rPr lang="es-ES" sz="3600" smtClean="0">
                <a:latin typeface="Arial Black" pitchFamily="34" charset="0"/>
              </a:rPr>
              <a:t> </a:t>
            </a:r>
          </a:p>
        </p:txBody>
      </p:sp>
      <p:pic>
        <p:nvPicPr>
          <p:cNvPr id="30723" name="Picture 3" descr="Imagen(10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060575"/>
            <a:ext cx="2776566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3" descr="Imagen(10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338" y="2205038"/>
            <a:ext cx="28797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3" descr="Imagen(10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4365625"/>
            <a:ext cx="28797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3" descr="Imagen(10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4437063"/>
            <a:ext cx="28797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Text Box 10"/>
          <p:cNvSpPr txBox="1">
            <a:spLocks noChangeArrowheads="1"/>
          </p:cNvSpPr>
          <p:nvPr/>
        </p:nvSpPr>
        <p:spPr bwMode="auto">
          <a:xfrm>
            <a:off x="3635375" y="3068638"/>
            <a:ext cx="1081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 b="1">
                <a:solidFill>
                  <a:srgbClr val="FFFF00"/>
                </a:solidFill>
              </a:rPr>
              <a:t>8</a:t>
            </a:r>
          </a:p>
        </p:txBody>
      </p:sp>
      <p:sp>
        <p:nvSpPr>
          <p:cNvPr id="30728" name="AutoShape 11"/>
          <p:cNvSpPr>
            <a:spLocks noChangeArrowheads="1"/>
          </p:cNvSpPr>
          <p:nvPr/>
        </p:nvSpPr>
        <p:spPr bwMode="auto">
          <a:xfrm>
            <a:off x="3419475" y="3284538"/>
            <a:ext cx="288925" cy="73025"/>
          </a:xfrm>
          <a:prstGeom prst="leftArrow">
            <a:avLst>
              <a:gd name="adj1" fmla="val 50000"/>
              <a:gd name="adj2" fmla="val 9891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30729" name="Text Box 12"/>
          <p:cNvSpPr txBox="1">
            <a:spLocks noChangeArrowheads="1"/>
          </p:cNvSpPr>
          <p:nvPr/>
        </p:nvSpPr>
        <p:spPr bwMode="auto">
          <a:xfrm>
            <a:off x="8101013" y="2997200"/>
            <a:ext cx="792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 b="1">
                <a:solidFill>
                  <a:srgbClr val="FFFF00"/>
                </a:solidFill>
                <a:latin typeface="Copperplate Gothic Bold" pitchFamily="34" charset="0"/>
              </a:rPr>
              <a:t>20</a:t>
            </a:r>
          </a:p>
        </p:txBody>
      </p:sp>
      <p:sp>
        <p:nvSpPr>
          <p:cNvPr id="30730" name="AutoShape 15"/>
          <p:cNvSpPr>
            <a:spLocks noChangeArrowheads="1"/>
          </p:cNvSpPr>
          <p:nvPr/>
        </p:nvSpPr>
        <p:spPr bwMode="auto">
          <a:xfrm>
            <a:off x="7885113" y="3213100"/>
            <a:ext cx="287337" cy="215900"/>
          </a:xfrm>
          <a:prstGeom prst="leftArrow">
            <a:avLst>
              <a:gd name="adj1" fmla="val 50000"/>
              <a:gd name="adj2" fmla="val 33272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30731" name="Text Box 16"/>
          <p:cNvSpPr txBox="1">
            <a:spLocks noChangeArrowheads="1"/>
          </p:cNvSpPr>
          <p:nvPr/>
        </p:nvSpPr>
        <p:spPr bwMode="auto">
          <a:xfrm>
            <a:off x="3635375" y="4868863"/>
            <a:ext cx="936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 b="1">
                <a:solidFill>
                  <a:srgbClr val="FFFF00"/>
                </a:solidFill>
                <a:latin typeface="Copperplate Gothic Bold" pitchFamily="34" charset="0"/>
              </a:rPr>
              <a:t>50</a:t>
            </a:r>
          </a:p>
        </p:txBody>
      </p:sp>
      <p:sp>
        <p:nvSpPr>
          <p:cNvPr id="30732" name="Text Box 17"/>
          <p:cNvSpPr txBox="1">
            <a:spLocks noChangeArrowheads="1"/>
          </p:cNvSpPr>
          <p:nvPr/>
        </p:nvSpPr>
        <p:spPr bwMode="auto">
          <a:xfrm>
            <a:off x="8027988" y="5084763"/>
            <a:ext cx="1116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 b="1">
                <a:solidFill>
                  <a:srgbClr val="FFFF00"/>
                </a:solidFill>
                <a:latin typeface="Copperplate Gothic Bold" pitchFamily="34" charset="0"/>
              </a:rPr>
              <a:t>125</a:t>
            </a:r>
          </a:p>
        </p:txBody>
      </p:sp>
      <p:sp>
        <p:nvSpPr>
          <p:cNvPr id="30733" name="AutoShape 18"/>
          <p:cNvSpPr>
            <a:spLocks noChangeArrowheads="1"/>
          </p:cNvSpPr>
          <p:nvPr/>
        </p:nvSpPr>
        <p:spPr bwMode="auto">
          <a:xfrm>
            <a:off x="3419475" y="5157788"/>
            <a:ext cx="360363" cy="215900"/>
          </a:xfrm>
          <a:prstGeom prst="leftArrow">
            <a:avLst>
              <a:gd name="adj1" fmla="val 50000"/>
              <a:gd name="adj2" fmla="val 41728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30734" name="AutoShape 19"/>
          <p:cNvSpPr>
            <a:spLocks noChangeArrowheads="1"/>
          </p:cNvSpPr>
          <p:nvPr/>
        </p:nvSpPr>
        <p:spPr bwMode="auto">
          <a:xfrm>
            <a:off x="7740650" y="5373688"/>
            <a:ext cx="360363" cy="215900"/>
          </a:xfrm>
          <a:prstGeom prst="leftArrow">
            <a:avLst>
              <a:gd name="adj1" fmla="val 50000"/>
              <a:gd name="adj2" fmla="val 41728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1258888" y="321459"/>
          <a:ext cx="6408737" cy="6215082"/>
        </p:xfrm>
        <a:graphic>
          <a:graphicData uri="http://schemas.openxmlformats.org/presentationml/2006/ole">
            <p:oleObj spid="_x0000_s2050" name="Fotografía de Photo Editor" r:id="rId3" imgW="17247619" imgH="26104762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5" name="Object 3"/>
          <p:cNvGraphicFramePr>
            <a:graphicFrameLocks noChangeAspect="1"/>
          </p:cNvGraphicFramePr>
          <p:nvPr>
            <p:ph type="body" idx="1"/>
          </p:nvPr>
        </p:nvGraphicFramePr>
        <p:xfrm>
          <a:off x="619125" y="1428736"/>
          <a:ext cx="7904163" cy="4697427"/>
        </p:xfrm>
        <a:graphic>
          <a:graphicData uri="http://schemas.openxmlformats.org/presentationml/2006/ole">
            <p:oleObj spid="_x0000_s3074" name="Fotografía de Photo Editor" r:id="rId3" imgW="12257143" imgH="7020905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ES" b="1" smtClean="0">
                <a:solidFill>
                  <a:schemeClr val="tx1"/>
                </a:solidFill>
                <a:latin typeface="Copperplate Gothic Bold" pitchFamily="34" charset="0"/>
              </a:rPr>
              <a:t>Calcular dosis</a:t>
            </a:r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1908175" y="2060575"/>
            <a:ext cx="54006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3200" b="1">
                <a:solidFill>
                  <a:schemeClr val="tx2"/>
                </a:solidFill>
                <a:latin typeface="Copperplate Gothic Bold" pitchFamily="34" charset="0"/>
              </a:rPr>
              <a:t>0.1ml/10g</a:t>
            </a:r>
          </a:p>
        </p:txBody>
      </p:sp>
      <p:pic>
        <p:nvPicPr>
          <p:cNvPr id="31748" name="Picture 3" descr="Imagen(9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875" y="2852738"/>
            <a:ext cx="4679950" cy="35099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ES" b="1" smtClean="0">
                <a:solidFill>
                  <a:schemeClr val="tx1"/>
                </a:solidFill>
                <a:latin typeface="Copperplate Gothic Bold" pitchFamily="34" charset="0"/>
              </a:rPr>
              <a:t>Administración</a:t>
            </a:r>
            <a:r>
              <a:rPr lang="es-ES" smtClean="0">
                <a:latin typeface="Arial Black" pitchFamily="34" charset="0"/>
              </a:rPr>
              <a:t> </a:t>
            </a:r>
          </a:p>
        </p:txBody>
      </p:sp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2555875" y="2060575"/>
            <a:ext cx="45370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800">
                <a:latin typeface="Copperplate Gothic Bold" pitchFamily="34" charset="0"/>
              </a:rPr>
              <a:t>Intraperitoneal</a:t>
            </a:r>
          </a:p>
        </p:txBody>
      </p:sp>
      <p:pic>
        <p:nvPicPr>
          <p:cNvPr id="32772" name="Picture 3" descr="Imagen(2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141663"/>
            <a:ext cx="4248150" cy="31861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773" name="Picture 3" descr="Imagen(4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2825" y="3067050"/>
            <a:ext cx="4321175" cy="32416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s-ES" sz="3600" b="1" smtClean="0">
                <a:solidFill>
                  <a:schemeClr val="tx1"/>
                </a:solidFill>
                <a:latin typeface="Copperplate Gothic Bold" pitchFamily="34" charset="0"/>
              </a:rPr>
              <a:t>Determinar la presencia (+)</a:t>
            </a:r>
            <a:br>
              <a:rPr lang="es-ES" sz="3600" b="1" smtClean="0">
                <a:solidFill>
                  <a:schemeClr val="tx1"/>
                </a:solidFill>
                <a:latin typeface="Copperplate Gothic Bold" pitchFamily="34" charset="0"/>
              </a:rPr>
            </a:br>
            <a:r>
              <a:rPr lang="es-ES" sz="3600" b="1" smtClean="0">
                <a:solidFill>
                  <a:schemeClr val="tx1"/>
                </a:solidFill>
                <a:latin typeface="Copperplate Gothic Bold" pitchFamily="34" charset="0"/>
              </a:rPr>
              <a:t>Sedación, Hipnosis y Muerte</a:t>
            </a:r>
          </a:p>
        </p:txBody>
      </p:sp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1042988" y="2420938"/>
            <a:ext cx="7777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 b="1">
                <a:latin typeface="Copperplate Gothic Bold" pitchFamily="34" charset="0"/>
              </a:rPr>
              <a:t>Sedación </a:t>
            </a:r>
            <a:endParaRPr lang="es-ES" sz="2400">
              <a:latin typeface="Copperplate Gothic Bold" pitchFamily="34" charset="0"/>
            </a:endParaRPr>
          </a:p>
        </p:txBody>
      </p:sp>
      <p:sp>
        <p:nvSpPr>
          <p:cNvPr id="34820" name="Text Box 6"/>
          <p:cNvSpPr txBox="1">
            <a:spLocks noChangeArrowheads="1"/>
          </p:cNvSpPr>
          <p:nvPr/>
        </p:nvSpPr>
        <p:spPr bwMode="auto">
          <a:xfrm>
            <a:off x="1116013" y="3644900"/>
            <a:ext cx="75596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 b="1" dirty="0">
                <a:latin typeface="Copperplate Gothic Bold" pitchFamily="34" charset="0"/>
              </a:rPr>
              <a:t>Hipnosis</a:t>
            </a:r>
          </a:p>
          <a:p>
            <a:pPr>
              <a:spcBef>
                <a:spcPct val="50000"/>
              </a:spcBef>
            </a:pPr>
            <a:endParaRPr lang="es-ES" sz="2400" b="1" dirty="0">
              <a:latin typeface="Copperplate Gothic Bold" pitchFamily="34" charset="0"/>
            </a:endParaRPr>
          </a:p>
          <a:p>
            <a:pPr>
              <a:spcBef>
                <a:spcPct val="50000"/>
              </a:spcBef>
            </a:pPr>
            <a:r>
              <a:rPr lang="es-ES" sz="2400" b="1" dirty="0">
                <a:latin typeface="Copperplate Gothic Bold" pitchFamily="34" charset="0"/>
              </a:rPr>
              <a:t>Muerte </a:t>
            </a: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3286116" y="2357430"/>
          <a:ext cx="5379859" cy="3197229"/>
        </p:xfrm>
        <a:graphic>
          <a:graphicData uri="http://schemas.openxmlformats.org/presentationml/2006/ole">
            <p:oleObj spid="_x0000_s6146" name="Fotografía de Photo Editor" r:id="rId3" imgW="12257143" imgH="7020905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MOV00464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6215074" y="1142984"/>
            <a:ext cx="2701406" cy="2210241"/>
          </a:xfrm>
          <a:prstGeom prst="rect">
            <a:avLst/>
          </a:prstGeom>
        </p:spPr>
      </p:pic>
      <p:pic>
        <p:nvPicPr>
          <p:cNvPr id="5" name="MOV00460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8"/>
          <a:stretch>
            <a:fillRect/>
          </a:stretch>
        </p:blipFill>
        <p:spPr>
          <a:xfrm>
            <a:off x="3214678" y="928670"/>
            <a:ext cx="2794020" cy="2286016"/>
          </a:xfrm>
          <a:prstGeom prst="rect">
            <a:avLst/>
          </a:prstGeom>
        </p:spPr>
      </p:pic>
      <p:pic>
        <p:nvPicPr>
          <p:cNvPr id="6" name="MOV00461.avi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9"/>
          <a:stretch>
            <a:fillRect/>
          </a:stretch>
        </p:blipFill>
        <p:spPr>
          <a:xfrm>
            <a:off x="357158" y="2714620"/>
            <a:ext cx="2706707" cy="2214578"/>
          </a:xfrm>
          <a:prstGeom prst="rect">
            <a:avLst/>
          </a:prstGeom>
        </p:spPr>
      </p:pic>
      <p:pic>
        <p:nvPicPr>
          <p:cNvPr id="7" name="MOV00462.avi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10"/>
          <a:stretch>
            <a:fillRect/>
          </a:stretch>
        </p:blipFill>
        <p:spPr>
          <a:xfrm>
            <a:off x="3286116" y="4429132"/>
            <a:ext cx="2609152" cy="2214579"/>
          </a:xfrm>
          <a:prstGeom prst="rect">
            <a:avLst/>
          </a:prstGeom>
        </p:spPr>
      </p:pic>
      <p:pic>
        <p:nvPicPr>
          <p:cNvPr id="9" name="MOV00465.avi">
            <a:hlinkClick r:id="" action="ppaction://media"/>
          </p:cNvPr>
          <p:cNvPicPr>
            <a:picLocks noRot="1" noChangeAspect="1"/>
          </p:cNvPicPr>
          <p:nvPr>
            <a:videoFile r:link="rId5"/>
          </p:nvPr>
        </p:nvPicPr>
        <p:blipFill>
          <a:blip r:embed="rId11"/>
          <a:stretch>
            <a:fillRect/>
          </a:stretch>
        </p:blipFill>
        <p:spPr>
          <a:xfrm>
            <a:off x="6215074" y="4071942"/>
            <a:ext cx="2636845" cy="2214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9" name="Object 3"/>
          <p:cNvGraphicFramePr>
            <a:graphicFrameLocks noChangeAspect="1"/>
          </p:cNvGraphicFramePr>
          <p:nvPr>
            <p:ph type="body" idx="1"/>
          </p:nvPr>
        </p:nvGraphicFramePr>
        <p:xfrm>
          <a:off x="1571604" y="642918"/>
          <a:ext cx="6000791" cy="5929354"/>
        </p:xfrm>
        <a:graphic>
          <a:graphicData uri="http://schemas.openxmlformats.org/presentationml/2006/ole">
            <p:oleObj spid="_x0000_s4098" name="Fotografía de Photo Editor" r:id="rId3" imgW="18033342" imgH="15747023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9" name="2 Marcador de contenido"/>
          <p:cNvGraphicFramePr>
            <a:graphicFrameLocks noGrp="1"/>
          </p:cNvGraphicFramePr>
          <p:nvPr>
            <p:ph idx="1"/>
          </p:nvPr>
        </p:nvGraphicFramePr>
        <p:xfrm>
          <a:off x="500034" y="1000108"/>
          <a:ext cx="8175625" cy="4786346"/>
        </p:xfrm>
        <a:graphic>
          <a:graphicData uri="http://schemas.openxmlformats.org/presentationml/2006/ole">
            <p:oleObj spid="_x0000_s5122" name="Fotografía de Photo Editor" r:id="rId3" imgW="14295238" imgH="7914286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BARBITÚRICOS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Derivados del ácido barbitúrico.</a:t>
            </a:r>
          </a:p>
          <a:p>
            <a:r>
              <a:rPr lang="es-ES_tradnl" dirty="0" smtClean="0"/>
              <a:t>Son depresores NO selectivos del SNC.</a:t>
            </a:r>
          </a:p>
          <a:p>
            <a:endParaRPr lang="es-MX" dirty="0"/>
          </a:p>
        </p:txBody>
      </p:sp>
      <p:graphicFrame>
        <p:nvGraphicFramePr>
          <p:cNvPr id="32770" name="1 Título"/>
          <p:cNvGraphicFramePr>
            <a:graphicFrameLocks noGrp="1"/>
          </p:cNvGraphicFramePr>
          <p:nvPr/>
        </p:nvGraphicFramePr>
        <p:xfrm>
          <a:off x="1643042" y="2786058"/>
          <a:ext cx="4803791" cy="3697293"/>
        </p:xfrm>
        <a:graphic>
          <a:graphicData uri="http://schemas.openxmlformats.org/presentationml/2006/ole">
            <p:oleObj spid="_x0000_s32770" name="Fotografía de Photo Editor" r:id="rId3" imgW="9535856" imgH="8485714" progId="">
              <p:embed/>
            </p:oleObj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ES" sz="3600" smtClean="0"/>
              <a:t>Graficas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s-ES" dirty="0" smtClean="0"/>
          </a:p>
          <a:p>
            <a:r>
              <a:rPr lang="es-ES" dirty="0" smtClean="0"/>
              <a:t>Por ciento de respuesta; dosis en progresión rítmica.</a:t>
            </a:r>
          </a:p>
          <a:p>
            <a:r>
              <a:rPr lang="es-ES" dirty="0" smtClean="0"/>
              <a:t>Por ciento de respuesta, logaritmo de la dosis</a:t>
            </a:r>
          </a:p>
          <a:p>
            <a:r>
              <a:rPr lang="es-ES" dirty="0" err="1" smtClean="0"/>
              <a:t>Probitas</a:t>
            </a:r>
            <a:r>
              <a:rPr lang="es-ES" dirty="0" smtClean="0"/>
              <a:t>, logaritmo de la dosis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714375" y="500063"/>
          <a:ext cx="7715304" cy="5943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7652"/>
                <a:gridCol w="3857652"/>
              </a:tblGrid>
              <a:tr h="642944">
                <a:tc>
                  <a:txBody>
                    <a:bodyPr/>
                    <a:lstStyle/>
                    <a:p>
                      <a:r>
                        <a:rPr lang="es-ES" dirty="0" smtClean="0"/>
                        <a:t>TERMINO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DEFINICIÓN</a:t>
                      </a:r>
                      <a:endParaRPr lang="es-ES" dirty="0"/>
                    </a:p>
                  </a:txBody>
                  <a:tcPr/>
                </a:tc>
              </a:tr>
              <a:tr h="118587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800" dirty="0" smtClean="0"/>
                        <a:t>Sedante:</a:t>
                      </a:r>
                    </a:p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800" dirty="0" smtClean="0"/>
                        <a:t>reduce ansiedad</a:t>
                      </a:r>
                    </a:p>
                    <a:p>
                      <a:pPr>
                        <a:buNone/>
                      </a:pPr>
                      <a:r>
                        <a:rPr lang="es-ES" sz="1800" dirty="0" smtClean="0"/>
                        <a:t>efecto calmante</a:t>
                      </a:r>
                    </a:p>
                    <a:p>
                      <a:pPr>
                        <a:buNone/>
                      </a:pPr>
                      <a:r>
                        <a:rPr lang="es-ES" sz="1800" dirty="0" smtClean="0"/>
                        <a:t>grado mínimo de depresión del SNC</a:t>
                      </a:r>
                    </a:p>
                    <a:p>
                      <a:endParaRPr lang="es-ES" dirty="0"/>
                    </a:p>
                  </a:txBody>
                  <a:tcPr/>
                </a:tc>
              </a:tr>
              <a:tr h="1185871">
                <a:tc>
                  <a:txBody>
                    <a:bodyPr/>
                    <a:lstStyle/>
                    <a:p>
                      <a:r>
                        <a:rPr lang="es-ES" sz="1800" dirty="0" smtClean="0"/>
                        <a:t>Hipnótico: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800" dirty="0" smtClean="0"/>
                        <a:t>producir somnolencia</a:t>
                      </a:r>
                    </a:p>
                    <a:p>
                      <a:pPr>
                        <a:buNone/>
                      </a:pPr>
                      <a:r>
                        <a:rPr lang="es-ES" sz="1800" dirty="0" smtClean="0"/>
                        <a:t> inicio y mantenimiento del estado del sueño</a:t>
                      </a:r>
                    </a:p>
                    <a:p>
                      <a:pPr>
                        <a:buNone/>
                      </a:pPr>
                      <a:r>
                        <a:rPr lang="es-ES" sz="1800" dirty="0" smtClean="0"/>
                        <a:t>depresión mas profunda del SNC.</a:t>
                      </a:r>
                    </a:p>
                    <a:p>
                      <a:endParaRPr lang="es-ES" dirty="0"/>
                    </a:p>
                  </a:txBody>
                  <a:tcPr/>
                </a:tc>
              </a:tr>
              <a:tr h="1185871">
                <a:tc>
                  <a:txBody>
                    <a:bodyPr/>
                    <a:lstStyle/>
                    <a:p>
                      <a:r>
                        <a:rPr lang="es-ES" sz="1800" dirty="0" smtClean="0"/>
                        <a:t>Anestesia: 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800" dirty="0" smtClean="0"/>
                        <a:t>perdida de la conciencia </a:t>
                      </a:r>
                    </a:p>
                    <a:p>
                      <a:pPr>
                        <a:buNone/>
                      </a:pPr>
                      <a:r>
                        <a:rPr lang="es-ES" sz="1800" dirty="0" smtClean="0"/>
                        <a:t> ausencia al dolor.</a:t>
                      </a:r>
                    </a:p>
                    <a:p>
                      <a:endParaRPr lang="es-ES" dirty="0"/>
                    </a:p>
                  </a:txBody>
                  <a:tcPr/>
                </a:tc>
              </a:tr>
              <a:tr h="1185871">
                <a:tc>
                  <a:txBody>
                    <a:bodyPr/>
                    <a:lstStyle/>
                    <a:p>
                      <a:r>
                        <a:rPr lang="es-ES" sz="1800" dirty="0" smtClean="0"/>
                        <a:t>Coma: 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800" dirty="0" smtClean="0"/>
                        <a:t>depresión de la actividad cerebral</a:t>
                      </a:r>
                      <a:r>
                        <a:rPr lang="es-ES" sz="1800" baseline="0" dirty="0" smtClean="0"/>
                        <a:t> </a:t>
                      </a:r>
                      <a:r>
                        <a:rPr lang="es-ES" sz="1800" baseline="0" dirty="0" smtClean="0">
                          <a:sym typeface="Wingdings" pitchFamily="2" charset="2"/>
                        </a:rPr>
                        <a:t>      </a:t>
                      </a:r>
                    </a:p>
                    <a:p>
                      <a:pPr>
                        <a:buNone/>
                      </a:pPr>
                      <a:endParaRPr lang="es-ES" sz="1800" baseline="0" dirty="0" smtClean="0">
                        <a:sym typeface="Wingdings" pitchFamily="2" charset="2"/>
                      </a:endParaRPr>
                    </a:p>
                    <a:p>
                      <a:pPr>
                        <a:buNone/>
                      </a:pPr>
                      <a:r>
                        <a:rPr lang="es-ES" sz="1800" dirty="0" smtClean="0"/>
                        <a:t>-insuficiencia cardiaca                     </a:t>
                      </a:r>
                      <a:r>
                        <a:rPr lang="es-ES" sz="1800" baseline="0" dirty="0" smtClean="0"/>
                        <a:t> </a:t>
                      </a:r>
                      <a:r>
                        <a:rPr lang="es-ES" sz="1800" dirty="0" smtClean="0"/>
                        <a:t>-insuficiencia respiratoria</a:t>
                      </a:r>
                    </a:p>
                    <a:p>
                      <a:endParaRPr lang="es-E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1750199" y="260350"/>
            <a:ext cx="5643602" cy="36933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s-ES" sz="1800" b="1" u="sng" dirty="0">
                <a:solidFill>
                  <a:srgbClr val="660000"/>
                </a:solidFill>
              </a:rPr>
              <a:t> </a:t>
            </a:r>
            <a:r>
              <a:rPr lang="es-ES" sz="1800" b="1" u="sng" dirty="0" smtClean="0">
                <a:solidFill>
                  <a:srgbClr val="660000"/>
                </a:solidFill>
              </a:rPr>
              <a:t>CLASIFICACIÓN </a:t>
            </a:r>
            <a:r>
              <a:rPr lang="es-ES" sz="1800" b="1" u="sng" dirty="0">
                <a:solidFill>
                  <a:srgbClr val="660000"/>
                </a:solidFill>
              </a:rPr>
              <a:t>DE LOS BARBITURICOS</a:t>
            </a:r>
            <a:r>
              <a:rPr lang="es-ES" sz="1800" dirty="0"/>
              <a:t> </a:t>
            </a:r>
          </a:p>
        </p:txBody>
      </p:sp>
      <p:graphicFrame>
        <p:nvGraphicFramePr>
          <p:cNvPr id="196621" name="Group 13"/>
          <p:cNvGraphicFramePr>
            <a:graphicFrameLocks noGrp="1"/>
          </p:cNvGraphicFramePr>
          <p:nvPr/>
        </p:nvGraphicFramePr>
        <p:xfrm>
          <a:off x="1799431" y="765175"/>
          <a:ext cx="5545138" cy="5543550"/>
        </p:xfrm>
        <a:graphic>
          <a:graphicData uri="http://schemas.openxmlformats.org/drawingml/2006/table">
            <a:tbl>
              <a:tblPr/>
              <a:tblGrid>
                <a:gridCol w="5545138"/>
              </a:tblGrid>
              <a:tr h="5543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660000"/>
                          </a:solidFill>
                          <a:effectLst/>
                          <a:latin typeface="Arial" charset="0"/>
                        </a:rPr>
                        <a:t>I- ACCIÓN ULTRACORTA</a:t>
                      </a: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b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s-E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00"/>
                          </a:solidFill>
                          <a:effectLst/>
                          <a:latin typeface="Arial" charset="0"/>
                        </a:rPr>
                        <a:t>Tiopental</a:t>
                      </a: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00"/>
                          </a:solidFill>
                          <a:effectLst/>
                          <a:latin typeface="Arial" charset="0"/>
                        </a:rPr>
                        <a:t>.</a:t>
                      </a: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b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s-E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00"/>
                          </a:solidFill>
                          <a:effectLst/>
                          <a:latin typeface="Arial" charset="0"/>
                        </a:rPr>
                        <a:t>Metohexital</a:t>
                      </a: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00"/>
                          </a:solidFill>
                          <a:effectLst/>
                          <a:latin typeface="Arial" charset="0"/>
                        </a:rPr>
                        <a:t>.</a:t>
                      </a: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660000"/>
                          </a:solidFill>
                          <a:effectLst/>
                          <a:latin typeface="Arial" charset="0"/>
                        </a:rPr>
                        <a:t>II- ACCIÓN CORTA</a:t>
                      </a: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b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s-E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00"/>
                          </a:solidFill>
                          <a:effectLst/>
                          <a:latin typeface="Arial" charset="0"/>
                        </a:rPr>
                        <a:t>Hexobarbital</a:t>
                      </a: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00"/>
                          </a:solidFill>
                          <a:effectLst/>
                          <a:latin typeface="Arial" charset="0"/>
                        </a:rPr>
                        <a:t>.</a:t>
                      </a: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b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00"/>
                          </a:solidFill>
                          <a:effectLst/>
                          <a:latin typeface="Arial" charset="0"/>
                        </a:rPr>
                        <a:t>Pentobarbital.</a:t>
                      </a: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b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s-E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00"/>
                          </a:solidFill>
                          <a:effectLst/>
                          <a:latin typeface="Arial" charset="0"/>
                        </a:rPr>
                        <a:t>Secobarbital</a:t>
                      </a: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00"/>
                          </a:solidFill>
                          <a:effectLst/>
                          <a:latin typeface="Arial" charset="0"/>
                        </a:rPr>
                        <a:t>.</a:t>
                      </a: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660000"/>
                          </a:solidFill>
                          <a:effectLst/>
                          <a:latin typeface="Arial" charset="0"/>
                        </a:rPr>
                        <a:t>III- ACCIÓN INTERMEDIA</a:t>
                      </a: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b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s-E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00"/>
                          </a:solidFill>
                          <a:effectLst/>
                          <a:latin typeface="Arial" charset="0"/>
                        </a:rPr>
                        <a:t>Amobarbital</a:t>
                      </a: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00"/>
                          </a:solidFill>
                          <a:effectLst/>
                          <a:latin typeface="Arial" charset="0"/>
                        </a:rPr>
                        <a:t>.</a:t>
                      </a: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b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s-E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00"/>
                          </a:solidFill>
                          <a:effectLst/>
                          <a:latin typeface="Arial" charset="0"/>
                        </a:rPr>
                        <a:t>Aprobarbital</a:t>
                      </a: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00"/>
                          </a:solidFill>
                          <a:effectLst/>
                          <a:latin typeface="Arial" charset="0"/>
                        </a:rPr>
                        <a:t>.</a:t>
                      </a: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b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s-E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00"/>
                          </a:solidFill>
                          <a:effectLst/>
                          <a:latin typeface="Arial" charset="0"/>
                        </a:rPr>
                        <a:t>Butabarbital</a:t>
                      </a: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00"/>
                          </a:solidFill>
                          <a:effectLst/>
                          <a:latin typeface="Arial" charset="0"/>
                        </a:rPr>
                        <a:t>.</a:t>
                      </a: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660000"/>
                          </a:solidFill>
                          <a:effectLst/>
                          <a:latin typeface="Arial" charset="0"/>
                        </a:rPr>
                        <a:t>IV- ACCION LARGA</a:t>
                      </a: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b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s-E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00"/>
                          </a:solidFill>
                          <a:effectLst/>
                          <a:latin typeface="Arial" charset="0"/>
                        </a:rPr>
                        <a:t>Barbital</a:t>
                      </a: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00"/>
                          </a:solidFill>
                          <a:effectLst/>
                          <a:latin typeface="Arial" charset="0"/>
                        </a:rPr>
                        <a:t>.</a:t>
                      </a: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b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00"/>
                          </a:solidFill>
                          <a:effectLst/>
                          <a:latin typeface="Arial" charset="0"/>
                        </a:rPr>
                        <a:t>Fenobarbital.</a:t>
                      </a: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b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s-E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00"/>
                          </a:solidFill>
                          <a:effectLst/>
                          <a:latin typeface="Arial" charset="0"/>
                        </a:rPr>
                        <a:t>Primidone</a:t>
                      </a: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00"/>
                          </a:solidFill>
                          <a:effectLst/>
                          <a:latin typeface="Arial" charset="0"/>
                        </a:rPr>
                        <a:t>.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barbitúricos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Incrementan la inhibición mediada por GABA.</a:t>
            </a:r>
          </a:p>
          <a:p>
            <a:r>
              <a:rPr lang="es-ES_tradnl" dirty="0" smtClean="0"/>
              <a:t>Actúan en el receptor GABA</a:t>
            </a:r>
            <a:r>
              <a:rPr lang="es-ES_tradnl" sz="1800" dirty="0" smtClean="0"/>
              <a:t>A </a:t>
            </a:r>
            <a:endParaRPr lang="es-MX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3120700"/>
            <a:ext cx="4646623" cy="3586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>
            <a:spLocks noGrp="1" noChangeArrowheads="1"/>
          </p:cNvSpPr>
          <p:nvPr>
            <p:ph idx="1"/>
          </p:nvPr>
        </p:nvSpPr>
        <p:spPr>
          <a:xfrm>
            <a:off x="428625" y="714375"/>
            <a:ext cx="8286750" cy="1938338"/>
          </a:xfrm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 typeface="Wingdings 2" pitchFamily="18" charset="2"/>
              <a:buNone/>
            </a:pPr>
            <a:r>
              <a:rPr lang="tr-TR" sz="4000" b="1" smtClean="0"/>
              <a:t>GABA</a:t>
            </a:r>
          </a:p>
          <a:p>
            <a:pPr algn="ctr" eaLnBrk="1" hangingPunct="1">
              <a:spcBef>
                <a:spcPct val="50000"/>
              </a:spcBef>
              <a:buFont typeface="Wingdings 2" pitchFamily="18" charset="2"/>
              <a:buNone/>
            </a:pPr>
            <a:r>
              <a:rPr lang="es-MX" sz="3200" b="1" smtClean="0"/>
              <a:t>	</a:t>
            </a:r>
            <a:r>
              <a:rPr lang="tr-TR" sz="3200" b="1" smtClean="0"/>
              <a:t>Neurotransmisor inhibitorio m</a:t>
            </a:r>
            <a:r>
              <a:rPr lang="tr-TR" altLang="ja-JP" sz="3200" b="1" smtClean="0"/>
              <a:t>ás importante del SNC</a:t>
            </a:r>
            <a:endParaRPr lang="tr-TR" sz="3200" b="1" smtClean="0"/>
          </a:p>
        </p:txBody>
      </p:sp>
      <p:pic>
        <p:nvPicPr>
          <p:cNvPr id="12291" name="Picture 2" descr="gab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313" y="3286125"/>
            <a:ext cx="4248150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</p:spPr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es-MX" b="1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Receptores GABA</a:t>
            </a:r>
            <a:endParaRPr lang="es-MX" b="1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</p:nvPr>
        </p:nvGraphicFramePr>
        <p:xfrm>
          <a:off x="428625" y="1643063"/>
          <a:ext cx="822960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430857">
                <a:tc>
                  <a:txBody>
                    <a:bodyPr/>
                    <a:lstStyle/>
                    <a:p>
                      <a:pPr algn="ctr"/>
                      <a:r>
                        <a:rPr lang="es-MX" b="1" dirty="0" smtClean="0"/>
                        <a:t>RECEPTOR</a:t>
                      </a:r>
                      <a:endParaRPr lang="es-MX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 smtClean="0"/>
                        <a:t>LOCALIZACION</a:t>
                      </a:r>
                      <a:endParaRPr lang="es-MX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 smtClean="0"/>
                        <a:t>SISTEMA</a:t>
                      </a:r>
                      <a:r>
                        <a:rPr lang="es-MX" b="1" baseline="0" dirty="0" smtClean="0"/>
                        <a:t> DE TRANSDUCCION</a:t>
                      </a:r>
                      <a:endParaRPr lang="es-MX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 smtClean="0"/>
                        <a:t>EFECTOS</a:t>
                      </a:r>
                      <a:endParaRPr lang="es-MX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1" dirty="0" smtClean="0"/>
                        <a:t>GABA A</a:t>
                      </a:r>
                      <a:endParaRPr lang="es-MX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SNC</a:t>
                      </a:r>
                      <a:r>
                        <a:rPr lang="es-MX" baseline="0" dirty="0" smtClean="0"/>
                        <a:t>, principalmente </a:t>
                      </a:r>
                      <a:r>
                        <a:rPr lang="es-MX" baseline="0" dirty="0" err="1" smtClean="0"/>
                        <a:t>postsinaptico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Canales iónicos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Incrementa</a:t>
                      </a:r>
                      <a:r>
                        <a:rPr lang="es-MX" baseline="0" dirty="0" smtClean="0"/>
                        <a:t>  la conductancia de Cloro; inhibición neuronal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1" dirty="0" smtClean="0"/>
                        <a:t>GABA</a:t>
                      </a:r>
                      <a:r>
                        <a:rPr lang="es-MX" b="1" baseline="0" dirty="0" smtClean="0"/>
                        <a:t> B</a:t>
                      </a:r>
                      <a:endParaRPr lang="es-MX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err="1" smtClean="0"/>
                        <a:t>Presinaptico</a:t>
                      </a:r>
                      <a:r>
                        <a:rPr lang="es-MX" baseline="0" dirty="0" smtClean="0"/>
                        <a:t> y </a:t>
                      </a:r>
                      <a:r>
                        <a:rPr lang="es-MX" baseline="0" dirty="0" err="1" smtClean="0"/>
                        <a:t>Postsinaptico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err="1" smtClean="0"/>
                        <a:t>Gi</a:t>
                      </a:r>
                      <a:r>
                        <a:rPr lang="es-MX" dirty="0" smtClean="0"/>
                        <a:t>/</a:t>
                      </a:r>
                      <a:r>
                        <a:rPr lang="es-MX" dirty="0" err="1" smtClean="0"/>
                        <a:t>Go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Inhibición de </a:t>
                      </a:r>
                      <a:r>
                        <a:rPr lang="es-MX" dirty="0" err="1" smtClean="0"/>
                        <a:t>adenilato</a:t>
                      </a:r>
                      <a:r>
                        <a:rPr lang="es-MX" dirty="0" smtClean="0"/>
                        <a:t> </a:t>
                      </a:r>
                      <a:r>
                        <a:rPr lang="es-MX" dirty="0" err="1" smtClean="0"/>
                        <a:t>ciclasa</a:t>
                      </a:r>
                      <a:r>
                        <a:rPr lang="es-MX" dirty="0" smtClean="0"/>
                        <a:t>; aumenta la conductancia de K;</a:t>
                      </a:r>
                    </a:p>
                    <a:p>
                      <a:pPr algn="ctr"/>
                      <a:r>
                        <a:rPr lang="es-MX" dirty="0" smtClean="0"/>
                        <a:t>Disminuye</a:t>
                      </a:r>
                      <a:r>
                        <a:rPr lang="es-MX" baseline="0" dirty="0" smtClean="0"/>
                        <a:t> la conductancia de calcio</a:t>
                      </a:r>
                      <a:endParaRPr lang="es-MX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88" y="1588"/>
            <a:ext cx="9142412" cy="68564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écnico">
  <a:themeElements>
    <a:clrScheme name="Equida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Personalizado 1">
      <a:majorFont>
        <a:latin typeface="Hollywood Hills"/>
        <a:ea typeface=""/>
        <a:cs typeface=""/>
      </a:majorFont>
      <a:minorFont>
        <a:latin typeface="Corbel"/>
        <a:ea typeface=""/>
        <a:cs typeface=""/>
      </a:minorFont>
    </a:fontScheme>
    <a:fmtScheme name="Técnic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1403</TotalTime>
  <Words>269</Words>
  <Application>Microsoft Office PowerPoint</Application>
  <PresentationFormat>Presentación en pantalla (4:3)</PresentationFormat>
  <Paragraphs>90</Paragraphs>
  <Slides>30</Slides>
  <Notes>0</Notes>
  <HiddenSlides>0</HiddenSlides>
  <MMClips>5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2" baseType="lpstr">
      <vt:lpstr>Técnico</vt:lpstr>
      <vt:lpstr>Fotografía de Photo Editor</vt:lpstr>
      <vt:lpstr>SUSCEPTIBILIDAD A LOS EFECTOS SEDANTE, HIPNÓTICO Y LETAL DE PENTOBARBITAL EN RATONES</vt:lpstr>
      <vt:lpstr>GENERALIDADES DE LOS BARBITÚRICOS</vt:lpstr>
      <vt:lpstr>BARBITÚRICOS</vt:lpstr>
      <vt:lpstr>Diapositiva 4</vt:lpstr>
      <vt:lpstr>Diapositiva 5</vt:lpstr>
      <vt:lpstr>barbitúricos</vt:lpstr>
      <vt:lpstr>Diapositiva 7</vt:lpstr>
      <vt:lpstr>Receptores GABA</vt:lpstr>
      <vt:lpstr>Diapositiva 9</vt:lpstr>
      <vt:lpstr>Diapositiva 10</vt:lpstr>
      <vt:lpstr>Diapositiva 11</vt:lpstr>
      <vt:lpstr>Diapositiva 12</vt:lpstr>
      <vt:lpstr>Diapositiva 13</vt:lpstr>
      <vt:lpstr>Diapositiva 14</vt:lpstr>
      <vt:lpstr>Pentobarbital Pentabarbitone , Pentobarbitone, Pentobarbiturate , Pentobarbituric acid,  Sodium Pentobarbital </vt:lpstr>
      <vt:lpstr>PENTOBARBITAL</vt:lpstr>
      <vt:lpstr>Mecanismo de acción</vt:lpstr>
      <vt:lpstr>Diapositiva 18</vt:lpstr>
      <vt:lpstr>DESARROLLO DE LA PRÁCTICA</vt:lpstr>
      <vt:lpstr>Cada mesa recibirá 4 ratones  </vt:lpstr>
      <vt:lpstr>Asignar al azar las dosis: 8,20,50,125 </vt:lpstr>
      <vt:lpstr>Diapositiva 22</vt:lpstr>
      <vt:lpstr>Diapositiva 23</vt:lpstr>
      <vt:lpstr>Calcular dosis</vt:lpstr>
      <vt:lpstr>Administración </vt:lpstr>
      <vt:lpstr>Determinar la presencia (+) Sedación, Hipnosis y Muerte</vt:lpstr>
      <vt:lpstr>Diapositiva 27</vt:lpstr>
      <vt:lpstr>Diapositiva 28</vt:lpstr>
      <vt:lpstr>Diapositiva 29</vt:lpstr>
      <vt:lpstr>Graficas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SUSCEPTIBILIDAD A LOS EFECTOS SEDANTE, HIPNÓTICO Y LETAL DE PENTOBARBITAL EN RATONES</dc:title>
  <dc:creator>end user</dc:creator>
  <cp:lastModifiedBy>end user</cp:lastModifiedBy>
  <cp:revision>6</cp:revision>
  <dcterms:created xsi:type="dcterms:W3CDTF">2009-02-10T15:11:51Z</dcterms:created>
  <dcterms:modified xsi:type="dcterms:W3CDTF">2009-04-01T23:25:14Z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11948888</vt:lpwstr>
  </property>
  <property fmtid="{D5CDD505-2E9C-101B-9397-08002B2CF9AE}" name="NXPowerLiteVersion" pid="3">
    <vt:lpwstr>D4.1.1</vt:lpwstr>
  </property>
</Properties>
</file>