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+xml" PartName="/ppt/slides/slide38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+xml" PartName="/ppt/slides/slide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+xml" PartName="/ppt/slides/slide33.xml"/>
  <Override ContentType="application/vnd.openxmlformats-officedocument.presentationml.slide+xml" PartName="/ppt/slides/slide35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26" r:id="rId2"/>
    <p:sldId id="355" r:id="rId3"/>
    <p:sldId id="257" r:id="rId4"/>
    <p:sldId id="277" r:id="rId5"/>
    <p:sldId id="258" r:id="rId6"/>
    <p:sldId id="259" r:id="rId7"/>
    <p:sldId id="260" r:id="rId8"/>
    <p:sldId id="261" r:id="rId9"/>
    <p:sldId id="327" r:id="rId10"/>
    <p:sldId id="328" r:id="rId11"/>
    <p:sldId id="330" r:id="rId12"/>
    <p:sldId id="331" r:id="rId13"/>
    <p:sldId id="333" r:id="rId14"/>
    <p:sldId id="332" r:id="rId15"/>
    <p:sldId id="334" r:id="rId16"/>
    <p:sldId id="349" r:id="rId17"/>
    <p:sldId id="329" r:id="rId18"/>
    <p:sldId id="337" r:id="rId19"/>
    <p:sldId id="351" r:id="rId20"/>
    <p:sldId id="352" r:id="rId21"/>
    <p:sldId id="353" r:id="rId22"/>
    <p:sldId id="354" r:id="rId23"/>
    <p:sldId id="335" r:id="rId24"/>
    <p:sldId id="336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284" r:id="rId36"/>
    <p:sldId id="285" r:id="rId37"/>
    <p:sldId id="286" r:id="rId38"/>
    <p:sldId id="287" r:id="rId3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62000" autoAdjust="0"/>
  </p:normalViewPr>
  <p:slideViewPr>
    <p:cSldViewPr>
      <p:cViewPr varScale="1">
        <p:scale>
          <a:sx n="43" d="100"/>
          <a:sy n="43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07442-E1DF-4F30-93D5-FD3C64C6769D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7CA8F-83D8-451F-87A4-F427907FE3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85974E-E47A-47F4-859A-B9F08878A60A}" type="datetimeFigureOut">
              <a:rPr lang="es-MX" smtClean="0"/>
              <a:pPr/>
              <a:t>14/05/2009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8E50DA6-48C5-46F1-843C-B686ABBB87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0.jpeg" Type="http://schemas.openxmlformats.org/officeDocument/2006/relationships/image"/><Relationship Id="rId5" Target="../media/image9.pn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2.jpeg"/></Relationships>
</file>

<file path=ppt/slides/_rels/slide15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.jpeg" Type="http://schemas.openxmlformats.org/officeDocument/2006/relationships/image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7" Target="../media/image2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3.jpeg" Type="http://schemas.openxmlformats.org/officeDocument/2006/relationships/image"/><Relationship Id="rId5" Target="../media/image22.jpeg" Type="http://schemas.openxmlformats.org/officeDocument/2006/relationships/image"/><Relationship Id="rId4" Target="../media/image21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35" y="0"/>
            <a:ext cx="9253635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dirty="0" smtClean="0"/>
              <a:t>   U.M.S.N.H.</a:t>
            </a:r>
          </a:p>
          <a:p>
            <a:pPr algn="ctr">
              <a:buNone/>
            </a:pPr>
            <a:r>
              <a:rPr lang="es-MX" dirty="0" smtClean="0"/>
              <a:t>FACULTAD DE CIENCIAS MÉDICAS Y BIOLÓGICAS DR. IGNACIO CHÁVEZ</a:t>
            </a:r>
          </a:p>
          <a:p>
            <a:pPr algn="ctr"/>
            <a:endParaRPr lang="es-MX" dirty="0" smtClean="0"/>
          </a:p>
          <a:p>
            <a:pPr algn="ctr">
              <a:buNone/>
            </a:pPr>
            <a:r>
              <a:rPr lang="es-MX" dirty="0" smtClean="0"/>
              <a:t>                        </a:t>
            </a:r>
          </a:p>
          <a:p>
            <a:pPr algn="ctr">
              <a:buNone/>
            </a:pPr>
            <a:r>
              <a:rPr lang="es-MX" sz="6000" dirty="0" smtClean="0"/>
              <a:t> RPBI</a:t>
            </a:r>
            <a:endParaRPr lang="es-MX" sz="4000" dirty="0" smtClean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>
              <a:buNone/>
            </a:pPr>
            <a:r>
              <a:rPr lang="es-MX" dirty="0" smtClean="0"/>
              <a:t>                   DR.RAMÓN CAMACHO DELGADO</a:t>
            </a:r>
          </a:p>
          <a:p>
            <a:pPr algn="ctr">
              <a:buNone/>
            </a:pPr>
            <a:r>
              <a:rPr lang="es-MX" dirty="0" smtClean="0"/>
              <a:t>                NANCY BERENICE RUIZ CIRA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Identificación y Envasado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_tradnl" sz="2800"/>
              <a:t>En las áreas de generación de los establecimientos generadores, se deberán separar y envasar todos los residuos peligrosos biológico-infecciosos, de acuerdo con sus características físicas y biológicas infecciosas, conforme a esta Norma Oficial Mexicana. Durante el envasado, los residuos peligrosos biológico-infecciosos no deberán mezclarse con ningún otro tipo de residuos municipales o peligrosos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3300"/>
                </a:solidFill>
              </a:rPr>
              <a:t>GRUPO I</a:t>
            </a:r>
          </a:p>
          <a:p>
            <a:r>
              <a:rPr lang="es-MX" dirty="0" smtClean="0">
                <a:solidFill>
                  <a:srgbClr val="FF3300"/>
                </a:solidFill>
              </a:rPr>
              <a:t>Sangre, suero, concentrados celulares, así mismo los recipientes o envases que los contuvieron.</a:t>
            </a:r>
            <a:endParaRPr lang="es-MX" dirty="0">
              <a:solidFill>
                <a:srgbClr val="FF3300"/>
              </a:solidFill>
            </a:endParaRPr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pic>
        <p:nvPicPr>
          <p:cNvPr id="5" name="Picture 11" descr="DOCWJ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572008"/>
            <a:ext cx="2232025" cy="1338263"/>
          </a:xfrm>
          <a:prstGeom prst="rect">
            <a:avLst/>
          </a:prstGeom>
          <a:noFill/>
        </p:spPr>
      </p:pic>
      <p:pic>
        <p:nvPicPr>
          <p:cNvPr id="6" name="Picture 6" descr="sang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357166"/>
            <a:ext cx="1920875" cy="1625600"/>
          </a:xfrm>
          <a:prstGeom prst="rect">
            <a:avLst/>
          </a:prstGeom>
          <a:noFill/>
        </p:spPr>
      </p:pic>
      <p:pic>
        <p:nvPicPr>
          <p:cNvPr id="7" name="Picture 9" descr="PLHE00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214818"/>
            <a:ext cx="549275" cy="1676400"/>
          </a:xfrm>
          <a:prstGeom prst="rect">
            <a:avLst/>
          </a:prstGeom>
          <a:noFill/>
        </p:spPr>
      </p:pic>
      <p:pic>
        <p:nvPicPr>
          <p:cNvPr id="31745" name="Picture 1" descr="analisis-clinic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4071942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D_rad_di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135586"/>
            <a:ext cx="1905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GRUPO 2</a:t>
            </a:r>
          </a:p>
          <a:p>
            <a:r>
              <a:rPr lang="es-MX" dirty="0" smtClean="0">
                <a:solidFill>
                  <a:srgbClr val="FFFF00"/>
                </a:solidFill>
              </a:rPr>
              <a:t>Cultivos y cepas almacenadas de agentes infecciosos, cultivos generados en los productos de Dx, investigación así como los generados en la producción de agentes biológicos. Instrumentos y aparatos para transferir, inocular y mezclar cultivos.</a:t>
            </a:r>
          </a:p>
          <a:p>
            <a:endParaRPr lang="es-MX" dirty="0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119945_foto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85918" cy="178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terato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74" y="4894884"/>
            <a:ext cx="1928826" cy="196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772400" cy="9144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GRUPO 3</a:t>
            </a:r>
          </a:p>
          <a:p>
            <a:r>
              <a:rPr lang="es-MX" dirty="0" smtClean="0">
                <a:solidFill>
                  <a:srgbClr val="FFFF00"/>
                </a:solidFill>
              </a:rPr>
              <a:t>Residuos patológicos tales como: extremidades, miembros órganos, tejidos órganos, partes y </a:t>
            </a:r>
            <a:r>
              <a:rPr lang="es-MX" dirty="0" err="1" smtClean="0">
                <a:solidFill>
                  <a:srgbClr val="FFFF00"/>
                </a:solidFill>
              </a:rPr>
              <a:t>fluídos</a:t>
            </a:r>
            <a:r>
              <a:rPr lang="es-MX" dirty="0" smtClean="0">
                <a:solidFill>
                  <a:srgbClr val="FFFF00"/>
                </a:solidFill>
              </a:rPr>
              <a:t> corporales que se remueven durante la necropsia y cirugía. Muestras biológicas para análisis químico, microbiológico, citológico e histológico. Cadáveres de pequeñas especies animales, provenientes de clínicas veterinarias, centros antirrábicos o centros de investigación.</a:t>
            </a:r>
            <a:endParaRPr lang="es-MX" dirty="0">
              <a:solidFill>
                <a:srgbClr val="FFFF00"/>
              </a:solidFill>
            </a:endParaRPr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esechos-Hospitalar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381637"/>
            <a:ext cx="2143108" cy="14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M073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5270523"/>
            <a:ext cx="1763712" cy="151606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rgbClr val="FF3300"/>
                </a:solidFill>
              </a:rPr>
              <a:t>GRUPO 4</a:t>
            </a:r>
          </a:p>
          <a:p>
            <a:r>
              <a:rPr lang="es-MX" dirty="0" smtClean="0">
                <a:solidFill>
                  <a:srgbClr val="FF3300"/>
                </a:solidFill>
              </a:rPr>
              <a:t>Residuos no anatómicos derivados de la atención a pacientes y laboratorios como. Algodón, gasas, apósitos, abatelenguas; equipo, material y objetos utilizados durante la atención a seres humanos y animales. Equipos y dispositivos desechables utilizados para la exploración y toma de muestras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pic>
        <p:nvPicPr>
          <p:cNvPr id="29697" name="Picture 1" descr="807598135_006b23eda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" y="-24"/>
            <a:ext cx="1605228" cy="119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jeringa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4171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49" name="Picture 1" descr="1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7900" y="4483100"/>
            <a:ext cx="18161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>
                <a:solidFill>
                  <a:srgbClr val="FF3300"/>
                </a:solidFill>
              </a:rPr>
              <a:t>GRUPO 5</a:t>
            </a:r>
          </a:p>
          <a:p>
            <a:r>
              <a:rPr lang="es-MX" dirty="0" smtClean="0">
                <a:solidFill>
                  <a:srgbClr val="FF3300"/>
                </a:solidFill>
              </a:rPr>
              <a:t>Punzocortantes que hayan estado en contacto con humanos o con animales; o sus muestras biológicas durante el diagnóstico, tratamiento o análisis, incluye navajas, lancetas, jeringas, pipetas Pasteur, agujas hipodérmicas de acupuntura, bisturíes, cajas de petri, cristalería rota y entera, porta y cubreobjetos, tubos de ensaye.</a:t>
            </a:r>
            <a:endParaRPr lang="es-MX" dirty="0">
              <a:solidFill>
                <a:srgbClr val="FF3300"/>
              </a:solidFill>
            </a:endParaRPr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928662" y="571480"/>
          <a:ext cx="77724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561613">
                <a:tc>
                  <a:txBody>
                    <a:bodyPr/>
                    <a:lstStyle/>
                    <a:p>
                      <a:r>
                        <a:rPr lang="es-MX" dirty="0" smtClean="0"/>
                        <a:t>TIPO DE RESIDUO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ESTADO</a:t>
                      </a:r>
                      <a:r>
                        <a:rPr lang="es-MX" baseline="0" dirty="0" smtClean="0"/>
                        <a:t> FÍSICO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ENVASADO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COLOR</a:t>
                      </a:r>
                      <a:endParaRPr lang="es-MX" dirty="0"/>
                    </a:p>
                  </a:txBody>
                  <a:tcPr/>
                </a:tc>
              </a:tr>
              <a:tr h="561613">
                <a:tc>
                  <a:txBody>
                    <a:bodyPr/>
                    <a:lstStyle/>
                    <a:p>
                      <a:r>
                        <a:rPr lang="es-MX" dirty="0" smtClean="0"/>
                        <a:t>Sangre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Líquidos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Recipientes herméticos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Rojo</a:t>
                      </a:r>
                      <a:endParaRPr lang="es-MX" dirty="0"/>
                    </a:p>
                  </a:txBody>
                  <a:tcPr/>
                </a:tc>
              </a:tr>
              <a:tr h="1042995">
                <a:tc>
                  <a:txBody>
                    <a:bodyPr/>
                    <a:lstStyle/>
                    <a:p>
                      <a:r>
                        <a:rPr lang="es-MX" dirty="0" smtClean="0"/>
                        <a:t>Cultivos</a:t>
                      </a:r>
                      <a:r>
                        <a:rPr lang="es-MX" baseline="0" dirty="0" smtClean="0"/>
                        <a:t> y cepas de agentes infecciosos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Sólidos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Bolsas de polietileno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Rojo</a:t>
                      </a:r>
                      <a:endParaRPr lang="es-MX" dirty="0"/>
                    </a:p>
                  </a:txBody>
                  <a:tcPr/>
                </a:tc>
              </a:tr>
              <a:tr h="561613">
                <a:tc>
                  <a:txBody>
                    <a:bodyPr/>
                    <a:lstStyle/>
                    <a:p>
                      <a:r>
                        <a:rPr lang="es-MX" dirty="0" smtClean="0"/>
                        <a:t>Patológicos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Sólidos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Bolsas de polietileno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Amarillo</a:t>
                      </a:r>
                      <a:endParaRPr lang="es-MX" dirty="0"/>
                    </a:p>
                  </a:txBody>
                  <a:tcPr/>
                </a:tc>
              </a:tr>
              <a:tr h="561613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Líquidos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Recipientes herméticos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Amarillo</a:t>
                      </a:r>
                      <a:endParaRPr lang="es-MX" dirty="0"/>
                    </a:p>
                  </a:txBody>
                  <a:tcPr/>
                </a:tc>
              </a:tr>
              <a:tr h="561613">
                <a:tc>
                  <a:txBody>
                    <a:bodyPr/>
                    <a:lstStyle/>
                    <a:p>
                      <a:r>
                        <a:rPr lang="es-MX" dirty="0" smtClean="0"/>
                        <a:t>Residuos no anatómicos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Sólidos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Bolsas de polietileno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Rojo</a:t>
                      </a:r>
                      <a:endParaRPr lang="es-MX" dirty="0"/>
                    </a:p>
                  </a:txBody>
                  <a:tcPr/>
                </a:tc>
              </a:tr>
              <a:tr h="561613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Líquidos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Recipientes herméticos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Rojo</a:t>
                      </a:r>
                      <a:endParaRPr lang="es-MX" dirty="0"/>
                    </a:p>
                  </a:txBody>
                  <a:tcPr/>
                </a:tc>
              </a:tr>
              <a:tr h="802304">
                <a:tc>
                  <a:txBody>
                    <a:bodyPr/>
                    <a:lstStyle/>
                    <a:p>
                      <a:r>
                        <a:rPr lang="es-MX" dirty="0" smtClean="0"/>
                        <a:t>Objetos punzocortantes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Sólidos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Recipientes rígidos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Rojo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fi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325" y="2132013"/>
            <a:ext cx="1338263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2800">
                <a:solidFill>
                  <a:schemeClr val="tx2"/>
                </a:solidFill>
              </a:rPr>
              <a:t/>
            </a:r>
            <a:br>
              <a:rPr lang="es-ES_tradnl" sz="2800">
                <a:solidFill>
                  <a:schemeClr val="tx2"/>
                </a:solidFill>
              </a:rPr>
            </a:br>
            <a:r>
              <a:rPr lang="es-ES_tradnl" sz="2800">
                <a:solidFill>
                  <a:schemeClr val="tx2"/>
                </a:solidFill>
              </a:rPr>
              <a:t>Tipo de envases para los Residuos Biológico-Infecciosos</a:t>
            </a:r>
            <a:endParaRPr lang="es-ES" sz="2800">
              <a:solidFill>
                <a:schemeClr val="tx2"/>
              </a:solidFill>
            </a:endParaRPr>
          </a:p>
        </p:txBody>
      </p:sp>
      <p:pic>
        <p:nvPicPr>
          <p:cNvPr id="12294" name="Picture 6" descr="pl-1r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8138" y="2311400"/>
            <a:ext cx="8461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bolsaa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26313" y="2260600"/>
            <a:ext cx="1143000" cy="1009650"/>
          </a:xfrm>
          <a:prstGeom prst="rect">
            <a:avLst/>
          </a:prstGeom>
          <a:noFill/>
        </p:spPr>
      </p:pic>
      <p:pic>
        <p:nvPicPr>
          <p:cNvPr id="12296" name="Picture 8" descr="pl-3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16200" y="4579938"/>
            <a:ext cx="96202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pc-4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03913" y="4437063"/>
            <a:ext cx="87312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508625" y="5876925"/>
            <a:ext cx="1665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200" b="1"/>
              <a:t>PUNZOCORTANTES</a:t>
            </a:r>
            <a:endParaRPr lang="es-ES" sz="1200" b="1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051050" y="5876925"/>
            <a:ext cx="2093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200" b="1"/>
              <a:t>PATOLÓGICOS LÍQUIDOS</a:t>
            </a:r>
            <a:endParaRPr lang="es-ES" sz="1200" b="1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877050" y="3403600"/>
            <a:ext cx="2043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200" b="1"/>
              <a:t>PATOLÓGICOS SÓLIDOS</a:t>
            </a:r>
            <a:endParaRPr lang="es-ES" sz="1200" b="1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154488" y="3403600"/>
            <a:ext cx="835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200" b="1"/>
              <a:t>SANGRE</a:t>
            </a:r>
            <a:endParaRPr lang="es-ES" sz="1200" b="1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23850" y="3403600"/>
            <a:ext cx="233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1200" b="1"/>
              <a:t>RESIDUOS NO ANATÓMICOS</a:t>
            </a:r>
          </a:p>
          <a:p>
            <a:pPr algn="ctr"/>
            <a:r>
              <a:rPr lang="es-ES_tradnl" sz="1200" b="1"/>
              <a:t>CULTIVOS Y CEPAS</a:t>
            </a:r>
            <a:endParaRPr lang="es-ES" sz="1200" b="1"/>
          </a:p>
        </p:txBody>
      </p:sp>
      <p:pic>
        <p:nvPicPr>
          <p:cNvPr id="13" name="Picture 2" descr="G:\nan\bols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Almacenamiento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/>
              <a:t>El periodo de almacenamiento temporal estará sujeto al tipo de establecimiento generador, como sigue:</a:t>
            </a:r>
            <a:endParaRPr lang="es-ES_tradnl" b="1"/>
          </a:p>
          <a:p>
            <a:r>
              <a:rPr lang="es-ES_tradnl" b="1"/>
              <a:t>(a)	</a:t>
            </a:r>
            <a:r>
              <a:rPr lang="es-ES_tradnl"/>
              <a:t>Nivel I: Máximo 30 días.</a:t>
            </a:r>
            <a:endParaRPr lang="es-ES_tradnl" b="1"/>
          </a:p>
          <a:p>
            <a:r>
              <a:rPr lang="es-ES_tradnl" b="1"/>
              <a:t>(b)	</a:t>
            </a:r>
            <a:r>
              <a:rPr lang="es-ES_tradnl"/>
              <a:t>Nivel II: Máximo 15 días.</a:t>
            </a:r>
            <a:endParaRPr lang="es-ES_tradnl" b="1"/>
          </a:p>
          <a:p>
            <a:r>
              <a:rPr lang="es-ES_tradnl" b="1"/>
              <a:t>(c)	</a:t>
            </a:r>
            <a:r>
              <a:rPr lang="es-ES_tradnl"/>
              <a:t>Nivel III: Máximo 7 días.</a:t>
            </a:r>
            <a:r>
              <a:rPr lang="en-US"/>
              <a:t> </a:t>
            </a:r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Generadores de Nivel I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2400" dirty="0"/>
              <a:t>Unidades hospitalarias de 1 a 5 camas e instituciones de investigación con excepción de los señalados en el Nivel III.</a:t>
            </a:r>
          </a:p>
          <a:p>
            <a:pPr>
              <a:lnSpc>
                <a:spcPct val="90000"/>
              </a:lnSpc>
            </a:pPr>
            <a:r>
              <a:rPr lang="es-ES_tradnl" sz="2400" dirty="0"/>
              <a:t>Laboratorios clínicos y bancos de sangre que realicen análisis de 1 a 50 muestras al día.</a:t>
            </a:r>
          </a:p>
          <a:p>
            <a:pPr>
              <a:lnSpc>
                <a:spcPct val="90000"/>
              </a:lnSpc>
            </a:pPr>
            <a:r>
              <a:rPr lang="es-ES_tradnl" sz="2400" dirty="0"/>
              <a:t>Unidades hospitalarias psiquiátricas.</a:t>
            </a:r>
          </a:p>
          <a:p>
            <a:pPr>
              <a:lnSpc>
                <a:spcPct val="90000"/>
              </a:lnSpc>
            </a:pPr>
            <a:r>
              <a:rPr lang="es-ES_tradnl" sz="2400" dirty="0"/>
              <a:t>Centros de toma de muestras para análisis clínicos</a:t>
            </a:r>
            <a:r>
              <a:rPr lang="en-US" sz="2400" dirty="0"/>
              <a:t> </a:t>
            </a:r>
          </a:p>
        </p:txBody>
      </p:sp>
      <p:pic>
        <p:nvPicPr>
          <p:cNvPr id="5" name="Picture 9" descr="j02330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500570"/>
            <a:ext cx="3071834" cy="2362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NORMA OFICIAL MEXICANA NOM-087-ECOL-SSA1-2002, PROTECCION AMBIENTAL-SALUD AMBIENTAL-RESIDUOS PELIGROSOS BIOLOGICO-INFECCIOSOS- CLASIFICACION</a:t>
            </a:r>
            <a:br>
              <a:rPr lang="es-MX" b="1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Generadores de Nivel II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dirty="0"/>
              <a:t>Unidades hospitalarias de 6 hasta 60 </a:t>
            </a:r>
            <a:r>
              <a:rPr lang="es-ES_tradnl" sz="2400" dirty="0" smtClean="0"/>
              <a:t>camas; Laboratorios </a:t>
            </a:r>
            <a:r>
              <a:rPr lang="es-ES_tradnl" sz="2400" dirty="0"/>
              <a:t>clínicos y bancos de sangre que realicen análisis de 51 a 200 muestras al </a:t>
            </a:r>
            <a:r>
              <a:rPr lang="es-ES_tradnl" sz="2400" dirty="0" smtClean="0"/>
              <a:t>día.</a:t>
            </a:r>
          </a:p>
          <a:p>
            <a:r>
              <a:rPr lang="es-ES_tradnl" sz="2400" dirty="0" err="1" smtClean="0"/>
              <a:t>Bioterios</a:t>
            </a:r>
            <a:r>
              <a:rPr lang="es-ES_tradnl" sz="2400" dirty="0" smtClean="0"/>
              <a:t> </a:t>
            </a:r>
            <a:r>
              <a:rPr lang="es-ES_tradnl" sz="2400" dirty="0"/>
              <a:t>que se dediquen a la </a:t>
            </a:r>
            <a:r>
              <a:rPr lang="es-ES_tradnl" sz="2400" dirty="0" smtClean="0"/>
              <a:t>investigación </a:t>
            </a:r>
            <a:r>
              <a:rPr lang="es-ES_tradnl" sz="2400" dirty="0"/>
              <a:t>con agentes </a:t>
            </a:r>
            <a:r>
              <a:rPr lang="es-ES_tradnl" sz="2400" dirty="0" smtClean="0"/>
              <a:t>biológico-infecciosos.</a:t>
            </a:r>
            <a:endParaRPr lang="es-ES_tradnl" sz="2400" dirty="0"/>
          </a:p>
          <a:p>
            <a:r>
              <a:rPr lang="es-ES_tradnl" sz="2400" dirty="0"/>
              <a:t>Establecimientos que generen de 25 a 100 kilogramos al mes de RPBI.</a:t>
            </a:r>
            <a:endParaRPr lang="en-US" dirty="0"/>
          </a:p>
        </p:txBody>
      </p:sp>
      <p:pic>
        <p:nvPicPr>
          <p:cNvPr id="5" name="Picture 10" descr="j02811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357694"/>
            <a:ext cx="3357554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Generadores de Nivel III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2400" dirty="0"/>
              <a:t>Unidades hospitalarias de más de 60 camas;</a:t>
            </a:r>
          </a:p>
          <a:p>
            <a:pPr>
              <a:lnSpc>
                <a:spcPct val="90000"/>
              </a:lnSpc>
            </a:pPr>
            <a:r>
              <a:rPr lang="es-ES_tradnl" sz="2400" dirty="0"/>
              <a:t>Centros de producción e investigación experimental en enfermedades </a:t>
            </a:r>
            <a:r>
              <a:rPr lang="es-ES_tradnl" sz="2400" dirty="0" smtClean="0"/>
              <a:t>infecciosas.</a:t>
            </a:r>
            <a:endParaRPr lang="es-ES_tradnl" sz="2400" dirty="0"/>
          </a:p>
          <a:p>
            <a:pPr>
              <a:lnSpc>
                <a:spcPct val="90000"/>
              </a:lnSpc>
            </a:pPr>
            <a:r>
              <a:rPr lang="es-ES_tradnl" sz="2400" dirty="0"/>
              <a:t>Laboratorios clínicos y bancos de sangre que realicen análisis a más de 200 muestras al </a:t>
            </a:r>
            <a:r>
              <a:rPr lang="es-ES_tradnl" sz="2400" dirty="0" smtClean="0"/>
              <a:t>día.</a:t>
            </a:r>
            <a:endParaRPr lang="es-ES_tradnl" sz="2400" dirty="0"/>
          </a:p>
          <a:p>
            <a:pPr>
              <a:lnSpc>
                <a:spcPct val="90000"/>
              </a:lnSpc>
            </a:pPr>
            <a:r>
              <a:rPr lang="es-ES_tradnl" sz="2400" dirty="0"/>
              <a:t>Establecimientos que generen más de 100 kilogramos al mes de RPBI</a:t>
            </a:r>
            <a:r>
              <a:rPr lang="en-US" sz="2400" dirty="0"/>
              <a:t> </a:t>
            </a:r>
          </a:p>
        </p:txBody>
      </p:sp>
      <p:pic>
        <p:nvPicPr>
          <p:cNvPr id="5" name="Picture 8" descr="j02868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400550"/>
            <a:ext cx="245745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S" sz="2400" b="1">
                <a:solidFill>
                  <a:schemeClr val="tx2"/>
                </a:solidFill>
              </a:rPr>
              <a:t>Clasificación de Generadores de Residuos de acuerdo a la LGPGIR</a:t>
            </a:r>
            <a:br>
              <a:rPr lang="es-ES" sz="2400" b="1">
                <a:solidFill>
                  <a:schemeClr val="tx2"/>
                </a:solidFill>
              </a:rPr>
            </a:b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23850" y="2600325"/>
            <a:ext cx="226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b="1"/>
              <a:t>Micro Generadores</a:t>
            </a:r>
          </a:p>
          <a:p>
            <a:pPr algn="ctr"/>
            <a:r>
              <a:rPr lang="es-ES" b="1"/>
              <a:t>&lt; 400 Kg./año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984500" y="2600325"/>
            <a:ext cx="3186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b="1"/>
              <a:t>Pequeños Generadores</a:t>
            </a:r>
          </a:p>
          <a:p>
            <a:pPr algn="ctr"/>
            <a:r>
              <a:rPr lang="es-ES" b="1"/>
              <a:t>≤400 Kg./año – </a:t>
            </a:r>
            <a:r>
              <a:rPr lang="en-US" b="1"/>
              <a:t>&lt;</a:t>
            </a:r>
            <a:r>
              <a:rPr lang="es-ES" b="1"/>
              <a:t>10 Ton/año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372225" y="2601913"/>
            <a:ext cx="2584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b="1"/>
              <a:t>Grandes Generadores</a:t>
            </a:r>
          </a:p>
          <a:p>
            <a:pPr algn="ctr"/>
            <a:r>
              <a:rPr lang="es-ES" b="1"/>
              <a:t>≥10 Ton/año</a:t>
            </a:r>
          </a:p>
        </p:txBody>
      </p:sp>
      <p:pic>
        <p:nvPicPr>
          <p:cNvPr id="49160" name="Picture 8" descr="j02174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" y="3706813"/>
            <a:ext cx="1619250" cy="1798637"/>
          </a:xfrm>
          <a:prstGeom prst="rect">
            <a:avLst/>
          </a:prstGeom>
          <a:noFill/>
        </p:spPr>
      </p:pic>
      <p:pic>
        <p:nvPicPr>
          <p:cNvPr id="49161" name="Picture 9" descr="j03435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48438" y="3429000"/>
            <a:ext cx="2232025" cy="2203450"/>
          </a:xfrm>
          <a:prstGeom prst="rect">
            <a:avLst/>
          </a:prstGeom>
          <a:noFill/>
        </p:spPr>
      </p:pic>
      <p:pic>
        <p:nvPicPr>
          <p:cNvPr id="49162" name="Picture 10" descr="j023430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79800" y="3357563"/>
            <a:ext cx="2192338" cy="2427287"/>
          </a:xfrm>
          <a:prstGeom prst="rect">
            <a:avLst/>
          </a:prstGeom>
          <a:noFill/>
        </p:spPr>
      </p:pic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03213" y="6370638"/>
            <a:ext cx="871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>
                <a:latin typeface="Tahoma" pitchFamily="34" charset="0"/>
              </a:rPr>
              <a:t>LGPGIR – Ley General para la Prevención y Gestión Integral de los Residuos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Almacenamiento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_tradnl" sz="2800" dirty="0"/>
              <a:t>Se deberá destinar un área para el almacenamiento temporal de los residuos peligrosos biológico-infecciosos.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Los establecimientos generadores incluidos en el Nivel I, quedan exentos del cumplimiento de los requisitos de almacenamiento y podrán ubicar los contenedores en el lugar más apropiado dentro de sus instalaciones, de manera tal que no obstruyan las vías de </a:t>
            </a:r>
            <a:r>
              <a:rPr lang="es-ES_tradnl" sz="2800" dirty="0" smtClean="0"/>
              <a:t>acceso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Almacenamiento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/>
              <a:t>Los residuos peligrosos biológico-infecciosos envasados deberán almacenarse en contenedores metálicos o de</a:t>
            </a:r>
            <a:r>
              <a:rPr lang="es-ES_tradnl" i="1"/>
              <a:t> </a:t>
            </a:r>
            <a:r>
              <a:rPr lang="es-ES_tradnl"/>
              <a:t>plástico con tapa y ser rotulados con el símbolo universal de riesgo biológico, con la leyenda</a:t>
            </a:r>
            <a:r>
              <a:rPr lang="es-ES_tradnl" i="1"/>
              <a:t> “</a:t>
            </a:r>
            <a:r>
              <a:rPr lang="es-ES_tradnl"/>
              <a:t>RESIDUOS PELIGROSOS BIOLOGICO-INFECCIOSOS”.</a:t>
            </a:r>
            <a:endParaRPr lang="en-US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pic>
        <p:nvPicPr>
          <p:cNvPr id="17409" name="Picture 1" descr="din4844-w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71670" cy="181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dicovec.com/images/prod/refrigeracion/aceroinoxidable/RVS-120-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2200" y="4149731"/>
            <a:ext cx="2631800" cy="2708269"/>
          </a:xfrm>
          <a:prstGeom prst="rect">
            <a:avLst/>
          </a:prstGeom>
          <a:noFill/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Almacenamiento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>
                <a:solidFill>
                  <a:srgbClr val="0070C0"/>
                </a:solidFill>
              </a:rPr>
              <a:t>Los residuos patológicos, humanos o de animales (que no estén en formol) deberán conservarse a una temperatura no mayor de 4°C (cuatro grados Celsius), en las áreas de patología, o en almacenes temporales con</a:t>
            </a:r>
            <a:r>
              <a:rPr lang="es-ES_tradnl" sz="2800" i="1" dirty="0">
                <a:solidFill>
                  <a:srgbClr val="0070C0"/>
                </a:solidFill>
              </a:rPr>
              <a:t> </a:t>
            </a:r>
            <a:r>
              <a:rPr lang="es-ES_tradnl" sz="2800" dirty="0">
                <a:solidFill>
                  <a:srgbClr val="0070C0"/>
                </a:solidFill>
              </a:rPr>
              <a:t>sistemas de refrigeración o en refrigeradores en áreas que designe el responsable del establecimiento generador dentro del mismo.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-54098"/>
            <a:ext cx="1785918" cy="1554272"/>
          </a:xfrm>
          <a:prstGeom prst="rect">
            <a:avLst/>
          </a:prstGeom>
          <a:noFill/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/>
              <a:t>Cómo debe ser el área de almacenamiento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400" dirty="0"/>
              <a:t>a) Estar separada de las áreas de pacientes, almacén de medicamentos y materiales para la atención de los mismos, cocinas, comedores, instalaciones sanitarias, sitios de reunión, áreas de esparcimiento, oficinas, talleres y lavanderías.</a:t>
            </a:r>
            <a:endParaRPr lang="es-ES_tradnl" sz="2400" b="1" dirty="0"/>
          </a:p>
          <a:p>
            <a:pPr>
              <a:lnSpc>
                <a:spcPct val="80000"/>
              </a:lnSpc>
            </a:pPr>
            <a:r>
              <a:rPr lang="es-ES_tradnl" sz="2400" b="1" dirty="0"/>
              <a:t>b)	</a:t>
            </a:r>
            <a:r>
              <a:rPr lang="es-ES_tradnl" sz="2400" dirty="0"/>
              <a:t>Estar techada, ser de fácil acceso, para la recolección y transporte, sin riesgos de inundación e ingreso de animales.</a:t>
            </a:r>
            <a:endParaRPr lang="es-ES_tradnl" sz="2400" b="1" dirty="0"/>
          </a:p>
          <a:p>
            <a:pPr>
              <a:lnSpc>
                <a:spcPct val="80000"/>
              </a:lnSpc>
            </a:pPr>
            <a:r>
              <a:rPr lang="es-ES_tradnl" sz="2400" b="1" dirty="0"/>
              <a:t>c)	</a:t>
            </a:r>
            <a:r>
              <a:rPr lang="es-ES_tradnl" sz="2400" dirty="0"/>
              <a:t>Contar con señalamientos y letreros alusivos a la peligrosidad de los mismos, en lugares y formas visibles, el acceso a esta área sólo se permitirá al personal responsable de estas actividades.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/>
              <a:t>Cómo debe ser el área de almacenamiento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_tradnl" sz="2400" b="1" dirty="0"/>
              <a:t>d)	</a:t>
            </a:r>
            <a:r>
              <a:rPr lang="es-ES_tradnl" sz="2400" dirty="0"/>
              <a:t>El diseño, construcción y ubicación de las áreas de almacenamiento temporal destinadas al manejo de residuos peligrosos biológico-infecciosos en las empresas prestadoras de servicios, deberán ajustarse a las disposiciones señaladas y contar con la autorización correspondiente por parte de la SEMARNAT.</a:t>
            </a:r>
            <a:endParaRPr lang="es-ES_tradnl" sz="2400" b="1" dirty="0"/>
          </a:p>
          <a:p>
            <a:pPr>
              <a:lnSpc>
                <a:spcPct val="80000"/>
              </a:lnSpc>
            </a:pPr>
            <a:r>
              <a:rPr lang="es-ES_tradnl" sz="2400" b="1" dirty="0"/>
              <a:t>e)	</a:t>
            </a:r>
            <a:r>
              <a:rPr lang="es-ES_tradnl" sz="2400" dirty="0"/>
              <a:t>Los establecimientos generadores de residuos peligrosos biológico-infecciosos que no cuenten con espacios disponibles para construir un almacenamiento temporal, podrán utilizar contenedores plásticos o </a:t>
            </a:r>
            <a:r>
              <a:rPr lang="es-ES_tradnl" sz="2400" dirty="0" smtClean="0"/>
              <a:t>metálicos.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Centros de Acopio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400" dirty="0" smtClean="0"/>
              <a:t>Centros </a:t>
            </a:r>
            <a:r>
              <a:rPr lang="es-ES_tradnl" sz="2400" dirty="0"/>
              <a:t>de </a:t>
            </a:r>
            <a:r>
              <a:rPr lang="es-ES_tradnl" sz="2400" dirty="0" smtClean="0"/>
              <a:t>acopio </a:t>
            </a:r>
            <a:r>
              <a:rPr lang="es-ES_tradnl" sz="2400" dirty="0"/>
              <a:t>autorizados por la SEMARNAT. </a:t>
            </a:r>
            <a:endParaRPr lang="es-ES_tradnl" sz="2400" dirty="0" smtClean="0"/>
          </a:p>
          <a:p>
            <a:pPr>
              <a:lnSpc>
                <a:spcPct val="80000"/>
              </a:lnSpc>
            </a:pPr>
            <a:r>
              <a:rPr lang="es-ES_tradnl" sz="2400" dirty="0" smtClean="0"/>
              <a:t>Dichos </a:t>
            </a:r>
            <a:r>
              <a:rPr lang="es-ES_tradnl" sz="2400" dirty="0"/>
              <a:t>centros de acopio deberán operar sistemas de refrigeración para mantener los residuos peligrosos biológico-infecciosos a una temperatura máxima de 4°C (cuatro grados Celsius) </a:t>
            </a:r>
            <a:r>
              <a:rPr lang="es-ES_tradnl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 </a:t>
            </a:r>
            <a:r>
              <a:rPr lang="es-ES_tradnl" sz="2400" dirty="0"/>
              <a:t>El tiempo de estancia de los residuos en un centro de acopio podrá ser de hasta treinta días.</a:t>
            </a:r>
            <a:endParaRPr lang="en-US" sz="2400" dirty="0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/>
              <a:t>Condiciones de Recolección y Transporte Externo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 b="1"/>
              <a:t>a)</a:t>
            </a:r>
            <a:r>
              <a:rPr lang="es-ES_tradnl" sz="2800"/>
              <a:t> Sólo podrán recolectarse los residuos que cumplan con el envasado, embalado y etiquetado o rotulado como se establece en esta Norma Oficial Mexicana.</a:t>
            </a:r>
            <a:endParaRPr lang="es-ES_tradnl" sz="2800" b="1"/>
          </a:p>
          <a:p>
            <a:pPr>
              <a:lnSpc>
                <a:spcPct val="90000"/>
              </a:lnSpc>
            </a:pPr>
            <a:r>
              <a:rPr lang="es-ES_tradnl" sz="2800" b="1"/>
              <a:t>b)</a:t>
            </a:r>
            <a:r>
              <a:rPr lang="es-ES_tradnl" sz="2800"/>
              <a:t> Los residuos peligrosos biológico-infecciosos no deben ser compactados durante su recolección y transporte.</a:t>
            </a:r>
            <a:endParaRPr lang="es-ES_tradnl" sz="2800" b="1"/>
          </a:p>
          <a:p>
            <a:pPr>
              <a:lnSpc>
                <a:spcPct val="90000"/>
              </a:lnSpc>
            </a:pPr>
            <a:r>
              <a:rPr lang="es-ES_tradnl" sz="2800" b="1"/>
              <a:t>c)</a:t>
            </a:r>
            <a:r>
              <a:rPr lang="es-ES_tradnl" sz="2800"/>
              <a:t> Los contenedores deben ser desinfectados y lavados después de cada ciclo de recolección.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clarin.com/diario/2005/05/19/thumb/t042dh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72008"/>
            <a:ext cx="2809875" cy="2066925"/>
          </a:xfrm>
          <a:prstGeom prst="rect">
            <a:avLst/>
          </a:prstGeom>
          <a:noFill/>
        </p:spPr>
      </p:pic>
      <p:pic>
        <p:nvPicPr>
          <p:cNvPr id="1027" name="Picture 3" descr="basur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429000"/>
            <a:ext cx="24257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RESIDUO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>
                <a:solidFill>
                  <a:srgbClr val="0070C0"/>
                </a:solidFill>
              </a:rPr>
              <a:t>Cualquier material generado en los procesos de extracción, beneficio, transformación, producción, consumo, utilización, control o tratamiento cuya calidad no permita usarlo nuevamente en el proceso que lo genero.</a:t>
            </a:r>
          </a:p>
        </p:txBody>
      </p:sp>
      <p:pic>
        <p:nvPicPr>
          <p:cNvPr id="2050" name="Picture 2" descr="G:\nan\bols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/>
              <a:t>Condiciones de Recolección y Transporte Externo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 b="1" dirty="0"/>
              <a:t>d)</a:t>
            </a:r>
            <a:r>
              <a:rPr lang="es-ES_tradnl" sz="2800" i="1" dirty="0"/>
              <a:t> </a:t>
            </a:r>
            <a:r>
              <a:rPr lang="es-ES_tradnl" sz="2800" dirty="0"/>
              <a:t>Los vehículos recolectores deben ser de caja cerrada y hermética, contar con sistemas de captación de escurrimientos, y operar con sistemas de enfriamiento para mantener los residuos a una temperatura máxima de 4°C (cuatro grados Celsius).</a:t>
            </a:r>
          </a:p>
          <a:p>
            <a:pPr>
              <a:lnSpc>
                <a:spcPct val="90000"/>
              </a:lnSpc>
            </a:pPr>
            <a:r>
              <a:rPr lang="es-ES_tradnl" sz="2800" dirty="0"/>
              <a:t>Además, los vehículos con capacidad de carga útil de 1,000 kg o más deben operar con sistemas mecanizados de carga y </a:t>
            </a:r>
            <a:r>
              <a:rPr lang="es-ES_tradnl" sz="2800" dirty="0" smtClean="0"/>
              <a:t>descarga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/>
              <a:t>Condiciones de Recolección y Transporte Externo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 b="1" dirty="0"/>
              <a:t>e)</a:t>
            </a:r>
            <a:r>
              <a:rPr lang="es-ES_tradnl" sz="2800" dirty="0"/>
              <a:t> Durante su transporte, los residuos peligrosos biológico-infecciosos sin tratamiento no deberán mezclarse con ningún otro tipo de residuos municipales o de origen industrial.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/>
              <a:t>Para la recolección y transporte de residuos peligrosos biológico-infecciosos se requiere la autorización por parte de la SEMARNAT</a:t>
            </a:r>
            <a:r>
              <a:rPr lang="es-ES_tradnl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Tratamiento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400" dirty="0"/>
              <a:t>Los residuos peligrosos biológico-infecciosos deben ser tratados por métodos físicos o químicos</a:t>
            </a:r>
            <a:r>
              <a:rPr lang="es-ES_tradnl" sz="2400" i="1" dirty="0"/>
              <a:t> </a:t>
            </a:r>
            <a:r>
              <a:rPr lang="es-ES_tradnl" sz="2400" dirty="0"/>
              <a:t>que</a:t>
            </a:r>
            <a:r>
              <a:rPr lang="es-ES_tradnl" sz="2400" i="1" dirty="0"/>
              <a:t> </a:t>
            </a:r>
            <a:r>
              <a:rPr lang="es-ES_tradnl" sz="2400" dirty="0"/>
              <a:t>garanticen la eliminación de microorganismos patógenos y deben hacerse irreconocibles para su disposición final en los sitios autorizados.</a:t>
            </a:r>
            <a:endParaRPr lang="es-ES_tradnl" sz="2400" b="1" dirty="0"/>
          </a:p>
          <a:p>
            <a:pPr>
              <a:lnSpc>
                <a:spcPct val="80000"/>
              </a:lnSpc>
            </a:pPr>
            <a:r>
              <a:rPr lang="es-ES_tradnl" sz="2400" dirty="0"/>
              <a:t>La operación de sistemas de tratamiento que apliquen tanto a establecimientos generadores como prestadores de servicios dentro o fuera de la instalación del generador, requieren autorización previa de la </a:t>
            </a:r>
            <a:r>
              <a:rPr lang="es-ES_tradnl" sz="2400" dirty="0" smtClean="0"/>
              <a:t>SEMARNAT.</a:t>
            </a:r>
            <a:endParaRPr lang="en-US" sz="2400" dirty="0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Tratamiento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dirty="0"/>
              <a:t>Los residuos patológicos deben ser incinerados o inhumados, excepto aquellos que estén destinados a fines terapéuticos, de </a:t>
            </a:r>
            <a:r>
              <a:rPr lang="es-ES_tradnl" dirty="0" smtClean="0"/>
              <a:t>investigación. En </a:t>
            </a:r>
            <a:r>
              <a:rPr lang="es-ES_tradnl" dirty="0"/>
              <a:t>caso de ser inhumados debe realizarse en sitios autorizados por la SSA.</a:t>
            </a:r>
            <a:endParaRPr lang="en-US" dirty="0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Disposición final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Los residuos peligrosos biológico-infecciosos tratados e irreconocibles, podrán disponerse como residuos no peligrosos en sitios autorizados por las autoridades </a:t>
            </a:r>
            <a:r>
              <a:rPr lang="es-ES_tradnl" dirty="0" smtClean="0"/>
              <a:t>competentes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2800"/>
              <a:t>¿Cuál es el riesgo mayor para los trabajadores de limpia y/o los pepenadores?</a:t>
            </a:r>
            <a:r>
              <a:rPr lang="es-ES_tradnl" sz="3600"/>
              <a:t> </a:t>
            </a:r>
            <a:endParaRPr lang="en-US" sz="36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Sufrir heridas a través de las cuales se infecten con la bacteria que ocasiona el </a:t>
            </a:r>
            <a:r>
              <a:rPr lang="es-ES_tradnl" dirty="0" smtClean="0"/>
              <a:t>tétanos.</a:t>
            </a:r>
            <a:endParaRPr lang="es-ES_tradnl" dirty="0"/>
          </a:p>
          <a:p>
            <a:r>
              <a:rPr lang="es-ES_tradnl" dirty="0"/>
              <a:t>Ingerir alimentos contaminados o en descomposición y exponerse a la toxina botulínica, a bacterias patógenas como </a:t>
            </a:r>
            <a:r>
              <a:rPr lang="es-ES_tradnl" dirty="0" err="1"/>
              <a:t>Shigella</a:t>
            </a:r>
            <a:r>
              <a:rPr lang="es-ES_tradnl" dirty="0"/>
              <a:t> o al virus de la Hepatitis </a:t>
            </a:r>
            <a:r>
              <a:rPr lang="es-ES_tradnl" dirty="0" smtClean="0"/>
              <a:t>B.</a:t>
            </a:r>
            <a:endParaRPr lang="es-ES_tradnl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S_tradnl" sz="4000">
                <a:solidFill>
                  <a:schemeClr val="tx2"/>
                </a:solidFill>
              </a:rPr>
              <a:t>Medidas Preventivas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s-ES_tradnl" sz="3200" dirty="0"/>
              <a:t>Uso de ropa protectora, guantes y </a:t>
            </a:r>
            <a:r>
              <a:rPr lang="es-ES_tradnl" sz="3200" dirty="0" err="1" smtClean="0"/>
              <a:t>cubrebocas</a:t>
            </a:r>
            <a:r>
              <a:rPr lang="es-ES_tradnl" sz="3200" dirty="0" smtClean="0"/>
              <a:t>.</a:t>
            </a:r>
            <a:endParaRPr lang="es-ES_tradnl" sz="3200" dirty="0"/>
          </a:p>
          <a:p>
            <a:pPr marL="447675" indent="-44767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s-ES_tradnl" sz="3200" dirty="0"/>
              <a:t>Vacunación contra el tétanos </a:t>
            </a:r>
            <a:r>
              <a:rPr lang="es-ES_tradnl" sz="3200" dirty="0" smtClean="0"/>
              <a:t>y el VHB.</a:t>
            </a:r>
            <a:endParaRPr lang="es-ES_tradnl" sz="3200" dirty="0"/>
          </a:p>
          <a:p>
            <a:pPr marL="447675" indent="-44767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s-ES_tradnl" sz="3200" dirty="0"/>
              <a:t>Higiene </a:t>
            </a:r>
            <a:r>
              <a:rPr lang="es-ES_tradnl" sz="3200" dirty="0" smtClean="0"/>
              <a:t>corporal.</a:t>
            </a:r>
            <a:endParaRPr lang="es-ES_tradnl" sz="3200" dirty="0"/>
          </a:p>
          <a:p>
            <a:pPr marL="447675" indent="-44767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s-ES_tradnl" sz="3200" dirty="0"/>
              <a:t>No ingerir alimentos ni fumar en los lugares en los que se encuentran los residuos  y sin lavarse las </a:t>
            </a:r>
            <a:r>
              <a:rPr lang="es-ES_tradnl" sz="3200" dirty="0" smtClean="0"/>
              <a:t>manos.</a:t>
            </a:r>
            <a:endParaRPr lang="en-US" sz="3200" dirty="0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Medidas Preventivas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/>
              <a:t>Requerir a todos los generadores que coloquen los:</a:t>
            </a:r>
          </a:p>
          <a:p>
            <a:pPr>
              <a:lnSpc>
                <a:spcPct val="90000"/>
              </a:lnSpc>
            </a:pPr>
            <a:r>
              <a:rPr lang="es-ES_tradnl"/>
              <a:t>Objetos cortantes en un contenedor rígido</a:t>
            </a:r>
          </a:p>
          <a:p>
            <a:pPr>
              <a:lnSpc>
                <a:spcPct val="90000"/>
              </a:lnSpc>
            </a:pPr>
            <a:r>
              <a:rPr lang="es-ES_tradnl"/>
              <a:t>Desechos sanitarios (toallas sanitarias, pañales, papel del baño y pañuelos desechables) en bolsas de plástico cerradas</a:t>
            </a:r>
            <a:endParaRPr lang="en-US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Medidas Preventivas</a:t>
            </a: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/>
              <a:t>Inactivar los microbios contenidos en los residuos mediante tratamiento (por ej. térmico o desinfección química), en los lugares en los que se generan y antes de disponer de ellos. </a:t>
            </a:r>
            <a:endParaRPr lang="en-US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 descr="autos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254500"/>
            <a:ext cx="29464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RESIDUO PELIGROSO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70C0"/>
                </a:solidFill>
              </a:rPr>
              <a:t>Todos aquellos residuos en cualquier estado físico que por sus características corrosivas, reactivas, explosivas, tóxicas, inflamables, venenosas y/o biológico infecciosas representan peligro para el equilibrio ecológico o el ambiente.</a:t>
            </a:r>
            <a:endParaRPr lang="es-MX" dirty="0">
              <a:solidFill>
                <a:srgbClr val="0070C0"/>
              </a:solidFill>
            </a:endParaRPr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RESIDUO PELIGROSO </a:t>
            </a:r>
            <a:br>
              <a:rPr lang="es-MX" dirty="0" smtClean="0"/>
            </a:br>
            <a:r>
              <a:rPr lang="es-MX" dirty="0" smtClean="0"/>
              <a:t>BIOLOGICO INFECCIOSO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Es aquel que contiene bacterias, virus u otros organismos con capacidad de causar infección o que contiene o puede contener toxinas producidas por ciertos microorganismos que causan efectos nocivos a seres vivos y al ambiente que se generan en establecimientos de atención médica.</a:t>
            </a:r>
            <a:endParaRPr lang="es-MX" sz="2400" dirty="0"/>
          </a:p>
        </p:txBody>
      </p:sp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pic>
        <p:nvPicPr>
          <p:cNvPr id="38914" name="Picture 2" descr="_39542921_031107inyec203b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143380"/>
            <a:ext cx="3357586" cy="251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TIPOS DE RESIDUOS </a:t>
            </a:r>
            <a:br>
              <a:rPr lang="es-MX" sz="2800" dirty="0" smtClean="0"/>
            </a:br>
            <a:r>
              <a:rPr lang="es-MX" sz="2800" dirty="0" smtClean="0"/>
              <a:t>GENERADOS EN ATENCIÓN MÉDICA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Residuos comunes               60%</a:t>
            </a:r>
          </a:p>
          <a:p>
            <a:pPr>
              <a:buNone/>
            </a:pPr>
            <a:r>
              <a:rPr lang="es-MX" dirty="0" smtClean="0"/>
              <a:t>Son generados por las actividades administrativas, auxiliares y generales,  no representan peligro para la salud y sus características son similares a las que representan los residuos domésticos comunes.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5357818" y="1785926"/>
            <a:ext cx="128588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RPBI            30%</a:t>
            </a:r>
          </a:p>
          <a:p>
            <a:r>
              <a:rPr lang="es-MX" dirty="0" smtClean="0"/>
              <a:t>Son generados durante las diferentes etapas de atención a la salud, que contienen patógenos en  cantidad o concentración suficiente para contaminar a la persona que se exponga a ellos.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2571736" y="1928802"/>
            <a:ext cx="92869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Residuos especiales        </a:t>
            </a:r>
            <a:r>
              <a:rPr lang="es-MX" dirty="0"/>
              <a:t> </a:t>
            </a:r>
            <a:r>
              <a:rPr lang="es-MX" dirty="0" smtClean="0"/>
              <a:t>   10%</a:t>
            </a:r>
          </a:p>
          <a:p>
            <a:r>
              <a:rPr lang="es-MX" dirty="0" smtClean="0"/>
              <a:t>Son generados durante las actividades auxiliares de los centros de atención a la salud que no hayan entrado en contacto con los pacientes ni con los agentes infecciosos.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5572132" y="2000240"/>
            <a:ext cx="92869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7340"/>
            <a:ext cx="1785918" cy="15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an\bo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785918" cy="1554272"/>
          </a:xfrm>
          <a:prstGeom prst="rect">
            <a:avLst/>
          </a:prstGeom>
          <a:noFill/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2800"/>
              <a:t>Fases del manejo de RPBI según la </a:t>
            </a:r>
            <a:r>
              <a:rPr lang="es-ES" sz="2800"/>
              <a:t>NOM-087-ECOL-SSA1-2002</a:t>
            </a:r>
            <a:endParaRPr lang="en-US" sz="28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a)</a:t>
            </a:r>
            <a:r>
              <a:rPr lang="es-ES_tradnl" dirty="0"/>
              <a:t> Identificación de los residuos.</a:t>
            </a:r>
            <a:endParaRPr lang="es-ES_tradnl" b="1" dirty="0"/>
          </a:p>
          <a:p>
            <a:r>
              <a:rPr lang="es-ES_tradnl" b="1" dirty="0"/>
              <a:t>b)</a:t>
            </a:r>
            <a:r>
              <a:rPr lang="es-ES_tradnl" dirty="0"/>
              <a:t> Envasado de los residuos generados.</a:t>
            </a:r>
            <a:endParaRPr lang="es-ES_tradnl" b="1" dirty="0"/>
          </a:p>
          <a:p>
            <a:r>
              <a:rPr lang="es-ES_tradnl" b="1" dirty="0"/>
              <a:t>c)</a:t>
            </a:r>
            <a:r>
              <a:rPr lang="es-ES_tradnl" dirty="0"/>
              <a:t> </a:t>
            </a:r>
            <a:r>
              <a:rPr lang="es-ES_tradnl" dirty="0" smtClean="0"/>
              <a:t>Recolección y transporte interno.</a:t>
            </a:r>
            <a:endParaRPr lang="es-ES_tradnl" b="1" dirty="0"/>
          </a:p>
          <a:p>
            <a:r>
              <a:rPr lang="es-ES_tradnl" b="1" dirty="0"/>
              <a:t>d)</a:t>
            </a:r>
            <a:r>
              <a:rPr lang="es-ES_tradnl" dirty="0"/>
              <a:t> </a:t>
            </a:r>
            <a:r>
              <a:rPr lang="es-ES_tradnl" dirty="0" smtClean="0"/>
              <a:t>Almacenamiento temporal.</a:t>
            </a:r>
            <a:endParaRPr lang="es-ES_tradnl" b="1" dirty="0"/>
          </a:p>
          <a:p>
            <a:r>
              <a:rPr lang="es-ES_tradnl" b="1" dirty="0"/>
              <a:t>e)</a:t>
            </a:r>
            <a:r>
              <a:rPr lang="es-ES_tradnl" dirty="0"/>
              <a:t> </a:t>
            </a:r>
            <a:r>
              <a:rPr lang="es-ES_tradnl" dirty="0" smtClean="0"/>
              <a:t>Recolección y transporte externo.</a:t>
            </a:r>
            <a:endParaRPr lang="es-ES_tradnl" b="1" dirty="0"/>
          </a:p>
          <a:p>
            <a:r>
              <a:rPr lang="es-ES_tradnl" b="1" dirty="0"/>
              <a:t>f) </a:t>
            </a:r>
            <a:r>
              <a:rPr lang="es-ES_tradnl" b="1" dirty="0" smtClean="0"/>
              <a:t> </a:t>
            </a:r>
            <a:r>
              <a:rPr lang="es-ES_tradnl" dirty="0" smtClean="0"/>
              <a:t>Tratamiento.</a:t>
            </a:r>
          </a:p>
          <a:p>
            <a:r>
              <a:rPr lang="es-ES_tradnl" b="1" dirty="0" smtClean="0"/>
              <a:t>g)  </a:t>
            </a:r>
            <a:r>
              <a:rPr lang="es-ES_tradnl" dirty="0" smtClean="0"/>
              <a:t>Disposición final.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575</TotalTime>
  <Words>1649</Words>
  <Application>Microsoft Office PowerPoint</Application>
  <PresentationFormat>Presentación en pantalla (4:3)</PresentationFormat>
  <Paragraphs>156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Metro</vt:lpstr>
      <vt:lpstr>Diapositiva 1</vt:lpstr>
      <vt:lpstr>Diapositiva 2</vt:lpstr>
      <vt:lpstr>RESIDUO</vt:lpstr>
      <vt:lpstr>RESIDUO PELIGROSO</vt:lpstr>
      <vt:lpstr>RESIDUO PELIGROSO  BIOLOGICO INFECCIOSO</vt:lpstr>
      <vt:lpstr>TIPOS DE RESIDUOS  GENERADOS EN ATENCIÓN MÉDICA</vt:lpstr>
      <vt:lpstr>Diapositiva 7</vt:lpstr>
      <vt:lpstr>Diapositiva 8</vt:lpstr>
      <vt:lpstr>Fases del manejo de RPBI según la NOM-087-ECOL-SSA1-2002</vt:lpstr>
      <vt:lpstr>Identificación y Envasado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Almacenamiento</vt:lpstr>
      <vt:lpstr>Generadores de Nivel I</vt:lpstr>
      <vt:lpstr>Generadores de Nivel II</vt:lpstr>
      <vt:lpstr>Generadores de Nivel III</vt:lpstr>
      <vt:lpstr>Diapositiva 22</vt:lpstr>
      <vt:lpstr>Almacenamiento</vt:lpstr>
      <vt:lpstr>Almacenamiento</vt:lpstr>
      <vt:lpstr>Almacenamiento</vt:lpstr>
      <vt:lpstr>Cómo debe ser el área de almacenamiento</vt:lpstr>
      <vt:lpstr>Cómo debe ser el área de almacenamiento</vt:lpstr>
      <vt:lpstr>Centros de Acopio</vt:lpstr>
      <vt:lpstr>Condiciones de Recolección y Transporte Externo</vt:lpstr>
      <vt:lpstr>Condiciones de Recolección y Transporte Externo</vt:lpstr>
      <vt:lpstr>Condiciones de Recolección y Transporte Externo</vt:lpstr>
      <vt:lpstr>Tratamiento</vt:lpstr>
      <vt:lpstr>Tratamiento</vt:lpstr>
      <vt:lpstr>Disposición final</vt:lpstr>
      <vt:lpstr>¿Cuál es el riesgo mayor para los trabajadores de limpia y/o los pepenadores? </vt:lpstr>
      <vt:lpstr>Diapositiva 36</vt:lpstr>
      <vt:lpstr>Medidas Preventivas</vt:lpstr>
      <vt:lpstr>Medidas Preventivas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RESIDUO</dc:title>
  <dc:creator>Miguel Angel</dc:creator>
  <cp:lastModifiedBy>WinuE</cp:lastModifiedBy>
  <cp:revision>17</cp:revision>
  <dcterms:created xsi:type="dcterms:W3CDTF">2008-05-29T15:33:40Z</dcterms:created>
  <dcterms:modified xsi:type="dcterms:W3CDTF">2009-05-15T02:53:14Z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473584</vt:lpwstr>
  </property>
  <property fmtid="{D5CDD505-2E9C-101B-9397-08002B2CF9AE}" name="NXPowerLiteVersion" pid="3">
    <vt:lpwstr>D4.1.1</vt:lpwstr>
  </property>
</Properties>
</file>